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257" r:id="rId3"/>
    <p:sldId id="258" r:id="rId4"/>
    <p:sldId id="259" r:id="rId5"/>
    <p:sldId id="260" r:id="rId6"/>
    <p:sldId id="261" r:id="rId7"/>
    <p:sldId id="266" r:id="rId8"/>
    <p:sldId id="265" r:id="rId9"/>
    <p:sldId id="262" r:id="rId10"/>
    <p:sldId id="264" r:id="rId11"/>
    <p:sldId id="263" r:id="rId12"/>
    <p:sldId id="267" r:id="rId13"/>
    <p:sldId id="268" r:id="rId14"/>
    <p:sldId id="269" r:id="rId15"/>
    <p:sldId id="270" r:id="rId16"/>
    <p:sldId id="271" r:id="rId17"/>
    <p:sldId id="272" r:id="rId18"/>
    <p:sldId id="278" r:id="rId19"/>
    <p:sldId id="277" r:id="rId20"/>
    <p:sldId id="279" r:id="rId21"/>
    <p:sldId id="273" r:id="rId22"/>
    <p:sldId id="276" r:id="rId23"/>
    <p:sldId id="275" r:id="rId24"/>
    <p:sldId id="280" r:id="rId25"/>
    <p:sldId id="281" r:id="rId26"/>
    <p:sldId id="282" r:id="rId27"/>
    <p:sldId id="274" r:id="rId28"/>
    <p:sldId id="283" r:id="rId29"/>
    <p:sldId id="291" r:id="rId30"/>
    <p:sldId id="290" r:id="rId31"/>
    <p:sldId id="284" r:id="rId32"/>
    <p:sldId id="296" r:id="rId33"/>
    <p:sldId id="293" r:id="rId34"/>
    <p:sldId id="294" r:id="rId35"/>
    <p:sldId id="292" r:id="rId36"/>
    <p:sldId id="285" r:id="rId37"/>
    <p:sldId id="299" r:id="rId38"/>
    <p:sldId id="300" r:id="rId39"/>
    <p:sldId id="301" r:id="rId40"/>
    <p:sldId id="302" r:id="rId41"/>
    <p:sldId id="303" r:id="rId42"/>
    <p:sldId id="304" r:id="rId43"/>
    <p:sldId id="305" r:id="rId44"/>
    <p:sldId id="306" r:id="rId45"/>
    <p:sldId id="308" r:id="rId46"/>
    <p:sldId id="307" r:id="rId47"/>
    <p:sldId id="309" r:id="rId48"/>
    <p:sldId id="310" r:id="rId49"/>
    <p:sldId id="311" r:id="rId50"/>
    <p:sldId id="312" r:id="rId51"/>
    <p:sldId id="313"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296" y="-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72F017D-CAB4-4FAA-8B43-5803F33DE1CB}" type="datetimeFigureOut">
              <a:rPr lang="ar-IQ" smtClean="0"/>
              <a:t>21/12/1440</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522FD80-713E-4503-B3A2-E3AC3AD528D1}" type="slidenum">
              <a:rPr lang="ar-IQ" smtClean="0"/>
              <a:t>‹#›</a:t>
            </a:fld>
            <a:endParaRPr lang="ar-IQ"/>
          </a:p>
        </p:txBody>
      </p:sp>
    </p:spTree>
    <p:extLst>
      <p:ext uri="{BB962C8B-B14F-4D97-AF65-F5344CB8AC3E}">
        <p14:creationId xmlns:p14="http://schemas.microsoft.com/office/powerpoint/2010/main" val="7104305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C522FD80-713E-4503-B3A2-E3AC3AD528D1}" type="slidenum">
              <a:rPr lang="ar-IQ" smtClean="0"/>
              <a:t>17</a:t>
            </a:fld>
            <a:endParaRPr lang="ar-IQ"/>
          </a:p>
        </p:txBody>
      </p:sp>
    </p:spTree>
    <p:extLst>
      <p:ext uri="{BB962C8B-B14F-4D97-AF65-F5344CB8AC3E}">
        <p14:creationId xmlns:p14="http://schemas.microsoft.com/office/powerpoint/2010/main" val="3173924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3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3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4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4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6.pn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4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143000"/>
            <a:ext cx="7772400" cy="4800600"/>
          </a:xfrm>
        </p:spPr>
        <p:txBody>
          <a:bodyPr/>
          <a:lstStyle/>
          <a:p>
            <a:r>
              <a:rPr lang="en-US" dirty="0"/>
              <a:t>Lessons In Electric </a:t>
            </a:r>
            <a:r>
              <a:rPr lang="en-US" dirty="0" smtClean="0"/>
              <a:t> and  Electronic Circuits</a:t>
            </a:r>
            <a:br>
              <a:rPr lang="en-US" dirty="0" smtClean="0"/>
            </a:br>
            <a:r>
              <a:rPr lang="en-US" dirty="0" smtClean="0"/>
              <a:t/>
            </a:r>
            <a:br>
              <a:rPr lang="en-US" dirty="0" smtClean="0"/>
            </a:br>
            <a:r>
              <a:rPr lang="en-US" sz="2800" dirty="0" err="1" smtClean="0"/>
              <a:t>dr</a:t>
            </a:r>
            <a:r>
              <a:rPr lang="en-US" sz="2800" dirty="0" smtClean="0"/>
              <a:t> </a:t>
            </a:r>
            <a:r>
              <a:rPr lang="en-US" sz="2800" dirty="0" err="1" smtClean="0"/>
              <a:t>Abdulazeez</a:t>
            </a:r>
            <a:r>
              <a:rPr lang="en-US" sz="2800" dirty="0" smtClean="0"/>
              <a:t> Ali</a:t>
            </a:r>
            <a:br>
              <a:rPr lang="en-US" sz="2800" dirty="0" smtClean="0"/>
            </a:br>
            <a:r>
              <a:rPr lang="en-US" sz="2800" dirty="0" smtClean="0"/>
              <a:t>Mechatronic Dept.</a:t>
            </a:r>
            <a:br>
              <a:rPr lang="en-US" sz="2800" dirty="0" smtClean="0"/>
            </a:br>
            <a:r>
              <a:rPr lang="en-US" sz="2800" dirty="0" smtClean="0"/>
              <a:t>ISHIK UNIVERSITY</a:t>
            </a:r>
            <a:endParaRPr lang="ar-IQ" dirty="0"/>
          </a:p>
        </p:txBody>
      </p:sp>
    </p:spTree>
    <p:extLst>
      <p:ext uri="{BB962C8B-B14F-4D97-AF65-F5344CB8AC3E}">
        <p14:creationId xmlns:p14="http://schemas.microsoft.com/office/powerpoint/2010/main" val="1191119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04800"/>
            <a:ext cx="8229600" cy="6096000"/>
          </a:xfrm>
        </p:spPr>
        <p:txBody>
          <a:bodyPr>
            <a:normAutofit/>
          </a:bodyPr>
          <a:lstStyle/>
          <a:p>
            <a:r>
              <a:rPr lang="en-US" sz="2400" b="1" dirty="0">
                <a:latin typeface="NewCenturySchlbk-Bold"/>
              </a:rPr>
              <a:t>REVIEW:</a:t>
            </a:r>
          </a:p>
          <a:p>
            <a:r>
              <a:rPr lang="en-US" sz="2400" dirty="0" smtClean="0">
                <a:latin typeface="NewCenturySchlbk-Roman"/>
              </a:rPr>
              <a:t>All </a:t>
            </a:r>
            <a:r>
              <a:rPr lang="en-US" sz="2400" dirty="0">
                <a:latin typeface="NewCenturySchlbk-Roman"/>
              </a:rPr>
              <a:t>materials are made up of tiny ”building blocks” known as </a:t>
            </a:r>
            <a:r>
              <a:rPr lang="en-US" sz="2400" i="1" dirty="0">
                <a:latin typeface="NewCenturySchlbk-Italic"/>
              </a:rPr>
              <a:t>atoms</a:t>
            </a:r>
            <a:r>
              <a:rPr lang="en-US" sz="2400" dirty="0">
                <a:latin typeface="NewCenturySchlbk-Roman"/>
              </a:rPr>
              <a:t>.</a:t>
            </a:r>
          </a:p>
          <a:p>
            <a:r>
              <a:rPr lang="en-US" sz="2400" dirty="0" smtClean="0">
                <a:latin typeface="CMSY10"/>
              </a:rPr>
              <a:t> </a:t>
            </a:r>
            <a:r>
              <a:rPr lang="en-US" sz="2400" dirty="0">
                <a:latin typeface="NewCenturySchlbk-Roman"/>
              </a:rPr>
              <a:t>All naturally occurring atoms contain particles called </a:t>
            </a:r>
            <a:r>
              <a:rPr lang="en-US" sz="2400" i="1" dirty="0">
                <a:latin typeface="NewCenturySchlbk-Italic"/>
              </a:rPr>
              <a:t>electrons</a:t>
            </a:r>
            <a:r>
              <a:rPr lang="en-US" sz="2400" dirty="0">
                <a:latin typeface="NewCenturySchlbk-Roman"/>
              </a:rPr>
              <a:t>, </a:t>
            </a:r>
            <a:r>
              <a:rPr lang="en-US" sz="2400" i="1" dirty="0">
                <a:latin typeface="NewCenturySchlbk-Italic"/>
              </a:rPr>
              <a:t>protons</a:t>
            </a:r>
            <a:r>
              <a:rPr lang="en-US" sz="2400" dirty="0">
                <a:latin typeface="NewCenturySchlbk-Roman"/>
              </a:rPr>
              <a:t>, and </a:t>
            </a:r>
            <a:r>
              <a:rPr lang="en-US" sz="2400" i="1" dirty="0">
                <a:latin typeface="NewCenturySchlbk-Italic"/>
              </a:rPr>
              <a:t>neutrons</a:t>
            </a:r>
            <a:r>
              <a:rPr lang="en-US" sz="2400" dirty="0">
                <a:latin typeface="NewCenturySchlbk-Roman"/>
              </a:rPr>
              <a:t>,</a:t>
            </a:r>
          </a:p>
          <a:p>
            <a:r>
              <a:rPr lang="en-US" sz="2400" dirty="0" smtClean="0">
                <a:latin typeface="CMSY10"/>
              </a:rPr>
              <a:t> </a:t>
            </a:r>
            <a:r>
              <a:rPr lang="en-US" sz="2400" dirty="0">
                <a:latin typeface="NewCenturySchlbk-Roman"/>
              </a:rPr>
              <a:t>Electrons have a negative (-) electric charge.</a:t>
            </a:r>
          </a:p>
          <a:p>
            <a:r>
              <a:rPr lang="en-US" sz="2400" dirty="0" smtClean="0">
                <a:latin typeface="CMSY10"/>
              </a:rPr>
              <a:t> </a:t>
            </a:r>
            <a:r>
              <a:rPr lang="en-US" sz="2400" dirty="0">
                <a:latin typeface="NewCenturySchlbk-Roman"/>
              </a:rPr>
              <a:t>Protons have a positive (+) electric charge.</a:t>
            </a:r>
          </a:p>
          <a:p>
            <a:r>
              <a:rPr lang="en-US" sz="2400" dirty="0" smtClean="0">
                <a:latin typeface="CMSY10"/>
              </a:rPr>
              <a:t> </a:t>
            </a:r>
            <a:r>
              <a:rPr lang="en-US" sz="2400" dirty="0">
                <a:latin typeface="NewCenturySchlbk-Roman"/>
              </a:rPr>
              <a:t>Neutrons have no electric charge.</a:t>
            </a:r>
          </a:p>
          <a:p>
            <a:r>
              <a:rPr lang="en-US" sz="2400" dirty="0" smtClean="0">
                <a:latin typeface="CMSY10"/>
              </a:rPr>
              <a:t> </a:t>
            </a:r>
            <a:r>
              <a:rPr lang="en-US" sz="2400" dirty="0">
                <a:latin typeface="NewCenturySchlbk-Roman"/>
              </a:rPr>
              <a:t>Electrons can be dislodged from atoms much easier than protons or neutrons.</a:t>
            </a:r>
          </a:p>
          <a:p>
            <a:r>
              <a:rPr lang="en-US" sz="2400" dirty="0" smtClean="0">
                <a:latin typeface="CMSY10"/>
              </a:rPr>
              <a:t> </a:t>
            </a:r>
            <a:r>
              <a:rPr lang="en-US" sz="2400" dirty="0">
                <a:latin typeface="NewCenturySchlbk-Roman"/>
              </a:rPr>
              <a:t>The number of protons in an atom’s nucleus determines its identity as a unique element.</a:t>
            </a:r>
            <a:endParaRPr lang="ar-IQ" sz="2400" dirty="0"/>
          </a:p>
        </p:txBody>
      </p:sp>
    </p:spTree>
    <p:extLst>
      <p:ext uri="{BB962C8B-B14F-4D97-AF65-F5344CB8AC3E}">
        <p14:creationId xmlns:p14="http://schemas.microsoft.com/office/powerpoint/2010/main" val="14244388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NewCenturySchlbk-Bold"/>
              </a:rPr>
              <a:t>2. Conductors</a:t>
            </a:r>
            <a:r>
              <a:rPr lang="en-US" b="1" dirty="0">
                <a:latin typeface="NewCenturySchlbk-Bold"/>
              </a:rPr>
              <a:t>, insulators, and electron flow</a:t>
            </a:r>
            <a:endParaRPr lang="ar-IQ" dirty="0"/>
          </a:p>
        </p:txBody>
      </p:sp>
      <p:sp>
        <p:nvSpPr>
          <p:cNvPr id="3" name="Content Placeholder 2"/>
          <p:cNvSpPr>
            <a:spLocks noGrp="1"/>
          </p:cNvSpPr>
          <p:nvPr>
            <p:ph idx="1"/>
          </p:nvPr>
        </p:nvSpPr>
        <p:spPr/>
        <p:txBody>
          <a:bodyPr>
            <a:normAutofit/>
          </a:bodyPr>
          <a:lstStyle/>
          <a:p>
            <a:r>
              <a:rPr lang="en-US" sz="2000" dirty="0">
                <a:solidFill>
                  <a:srgbClr val="FF0000"/>
                </a:solidFill>
                <a:latin typeface="NewCenturySchlbk-Roman"/>
              </a:rPr>
              <a:t>The electrons of different types of atoms have different degrees of freedom to move </a:t>
            </a:r>
            <a:r>
              <a:rPr lang="en-US" sz="2000" dirty="0" smtClean="0">
                <a:solidFill>
                  <a:srgbClr val="FF0000"/>
                </a:solidFill>
                <a:latin typeface="NewCenturySchlbk-Roman"/>
              </a:rPr>
              <a:t>around.</a:t>
            </a:r>
          </a:p>
          <a:p>
            <a:r>
              <a:rPr lang="en-US" sz="2000" dirty="0">
                <a:latin typeface="NewCenturySchlbk-Roman"/>
              </a:rPr>
              <a:t>With some types of materials, such as metals, the </a:t>
            </a:r>
            <a:r>
              <a:rPr lang="en-US" sz="2000" dirty="0">
                <a:solidFill>
                  <a:srgbClr val="00B0F0"/>
                </a:solidFill>
                <a:latin typeface="NewCenturySchlbk-Roman"/>
              </a:rPr>
              <a:t>outermost electrons</a:t>
            </a:r>
            <a:r>
              <a:rPr lang="en-US" sz="2000" dirty="0">
                <a:latin typeface="NewCenturySchlbk-Roman"/>
              </a:rPr>
              <a:t> in the atoms are </a:t>
            </a:r>
            <a:r>
              <a:rPr lang="en-US" sz="2000" dirty="0" smtClean="0">
                <a:latin typeface="NewCenturySchlbk-Roman"/>
              </a:rPr>
              <a:t>so </a:t>
            </a:r>
            <a:r>
              <a:rPr lang="en-US" sz="2000" dirty="0" smtClean="0">
                <a:solidFill>
                  <a:srgbClr val="00B0F0"/>
                </a:solidFill>
                <a:latin typeface="NewCenturySchlbk-Roman"/>
              </a:rPr>
              <a:t>loosely </a:t>
            </a:r>
            <a:r>
              <a:rPr lang="en-US" sz="2000" dirty="0">
                <a:solidFill>
                  <a:srgbClr val="00B0F0"/>
                </a:solidFill>
                <a:latin typeface="NewCenturySchlbk-Roman"/>
              </a:rPr>
              <a:t>bound </a:t>
            </a:r>
            <a:r>
              <a:rPr lang="en-US" sz="2000" dirty="0">
                <a:latin typeface="NewCenturySchlbk-Roman"/>
              </a:rPr>
              <a:t>that they chaotically </a:t>
            </a:r>
            <a:r>
              <a:rPr lang="en-US" sz="2000" dirty="0">
                <a:solidFill>
                  <a:srgbClr val="00B0F0"/>
                </a:solidFill>
                <a:latin typeface="NewCenturySchlbk-Roman"/>
              </a:rPr>
              <a:t>move in the space between the atoms </a:t>
            </a:r>
            <a:r>
              <a:rPr lang="en-US" sz="2000" dirty="0">
                <a:latin typeface="NewCenturySchlbk-Roman"/>
              </a:rPr>
              <a:t>of that material </a:t>
            </a:r>
            <a:r>
              <a:rPr lang="en-US" sz="2000" dirty="0" err="1" smtClean="0">
                <a:latin typeface="NewCenturySchlbk-Roman"/>
              </a:rPr>
              <a:t>bynothing</a:t>
            </a:r>
            <a:r>
              <a:rPr lang="en-US" sz="2000" dirty="0" smtClean="0">
                <a:latin typeface="NewCenturySchlbk-Roman"/>
              </a:rPr>
              <a:t> </a:t>
            </a:r>
            <a:r>
              <a:rPr lang="en-US" sz="2000" dirty="0">
                <a:latin typeface="NewCenturySchlbk-Roman"/>
              </a:rPr>
              <a:t>more than the influence of </a:t>
            </a:r>
            <a:r>
              <a:rPr lang="en-US" sz="2000" dirty="0">
                <a:solidFill>
                  <a:srgbClr val="00B0F0"/>
                </a:solidFill>
                <a:latin typeface="NewCenturySchlbk-Roman"/>
              </a:rPr>
              <a:t>room-temperature heat energy</a:t>
            </a:r>
            <a:r>
              <a:rPr lang="en-US" sz="2000" dirty="0">
                <a:latin typeface="NewCenturySchlbk-Roman"/>
              </a:rPr>
              <a:t>. Because these virtually </a:t>
            </a:r>
            <a:r>
              <a:rPr lang="en-US" sz="2000" dirty="0" smtClean="0">
                <a:latin typeface="NewCenturySchlbk-Roman"/>
              </a:rPr>
              <a:t>unbound electrons </a:t>
            </a:r>
            <a:r>
              <a:rPr lang="en-US" sz="2000" dirty="0">
                <a:latin typeface="NewCenturySchlbk-Roman"/>
              </a:rPr>
              <a:t>are free to leave their respective atoms and float around in the space </a:t>
            </a:r>
            <a:r>
              <a:rPr lang="en-US" sz="2000" dirty="0" smtClean="0">
                <a:latin typeface="NewCenturySchlbk-Roman"/>
              </a:rPr>
              <a:t>between adjacent </a:t>
            </a:r>
            <a:r>
              <a:rPr lang="en-US" sz="2000" dirty="0">
                <a:latin typeface="NewCenturySchlbk-Roman"/>
              </a:rPr>
              <a:t>atoms, they are often </a:t>
            </a:r>
            <a:r>
              <a:rPr lang="en-US" sz="2000" b="1" dirty="0">
                <a:solidFill>
                  <a:srgbClr val="FF0000"/>
                </a:solidFill>
                <a:latin typeface="NewCenturySchlbk-Roman"/>
              </a:rPr>
              <a:t>called </a:t>
            </a:r>
            <a:r>
              <a:rPr lang="en-US" sz="2000" b="1" i="1" dirty="0">
                <a:solidFill>
                  <a:srgbClr val="FF0000"/>
                </a:solidFill>
                <a:latin typeface="NewCenturySchlbk-Italic"/>
              </a:rPr>
              <a:t>free electrons</a:t>
            </a:r>
            <a:r>
              <a:rPr lang="en-US" sz="2000" dirty="0" smtClean="0">
                <a:latin typeface="NewCenturySchlbk-Roman"/>
              </a:rPr>
              <a:t>.</a:t>
            </a:r>
          </a:p>
          <a:p>
            <a:r>
              <a:rPr lang="en-US" sz="2000" dirty="0">
                <a:solidFill>
                  <a:srgbClr val="00B0F0"/>
                </a:solidFill>
                <a:latin typeface="NewCenturySchlbk-Roman"/>
              </a:rPr>
              <a:t>In other types of materials </a:t>
            </a:r>
            <a:r>
              <a:rPr lang="en-US" sz="2000" dirty="0">
                <a:latin typeface="NewCenturySchlbk-Roman"/>
              </a:rPr>
              <a:t>such as glass, the atoms’ </a:t>
            </a:r>
            <a:r>
              <a:rPr lang="en-US" sz="2000" dirty="0">
                <a:solidFill>
                  <a:srgbClr val="00B0F0"/>
                </a:solidFill>
                <a:latin typeface="NewCenturySchlbk-Roman"/>
              </a:rPr>
              <a:t>electrons have very little freedom </a:t>
            </a:r>
            <a:r>
              <a:rPr lang="en-US" sz="2000" dirty="0" smtClean="0">
                <a:latin typeface="NewCenturySchlbk-Roman"/>
              </a:rPr>
              <a:t>to move </a:t>
            </a:r>
            <a:r>
              <a:rPr lang="en-US" sz="2000" dirty="0">
                <a:latin typeface="NewCenturySchlbk-Roman"/>
              </a:rPr>
              <a:t>around. While </a:t>
            </a:r>
            <a:r>
              <a:rPr lang="en-US" sz="2000" dirty="0">
                <a:solidFill>
                  <a:srgbClr val="00B0F0"/>
                </a:solidFill>
                <a:latin typeface="NewCenturySchlbk-Roman"/>
              </a:rPr>
              <a:t>external forces such as physical rubbing</a:t>
            </a:r>
            <a:r>
              <a:rPr lang="en-US" sz="2000" dirty="0">
                <a:latin typeface="NewCenturySchlbk-Roman"/>
              </a:rPr>
              <a:t> can </a:t>
            </a:r>
            <a:r>
              <a:rPr lang="en-US" sz="2000" dirty="0">
                <a:solidFill>
                  <a:srgbClr val="00B0F0"/>
                </a:solidFill>
                <a:latin typeface="NewCenturySchlbk-Roman"/>
              </a:rPr>
              <a:t>force</a:t>
            </a:r>
            <a:r>
              <a:rPr lang="en-US" sz="2000" dirty="0">
                <a:latin typeface="NewCenturySchlbk-Roman"/>
              </a:rPr>
              <a:t> some of these </a:t>
            </a:r>
            <a:r>
              <a:rPr lang="en-US" sz="2000" dirty="0" smtClean="0">
                <a:latin typeface="NewCenturySchlbk-Roman"/>
              </a:rPr>
              <a:t>electrons </a:t>
            </a:r>
            <a:r>
              <a:rPr lang="en-US" sz="2000" dirty="0" smtClean="0">
                <a:solidFill>
                  <a:srgbClr val="00B0F0"/>
                </a:solidFill>
                <a:latin typeface="NewCenturySchlbk-Roman"/>
              </a:rPr>
              <a:t>to </a:t>
            </a:r>
            <a:r>
              <a:rPr lang="en-US" sz="2000" dirty="0">
                <a:solidFill>
                  <a:srgbClr val="00B0F0"/>
                </a:solidFill>
                <a:latin typeface="NewCenturySchlbk-Roman"/>
              </a:rPr>
              <a:t>leave </a:t>
            </a:r>
            <a:r>
              <a:rPr lang="en-US" sz="2000" dirty="0">
                <a:latin typeface="NewCenturySchlbk-Roman"/>
              </a:rPr>
              <a:t>their respective </a:t>
            </a:r>
            <a:r>
              <a:rPr lang="en-US" sz="2000" dirty="0">
                <a:solidFill>
                  <a:srgbClr val="00B0F0"/>
                </a:solidFill>
                <a:latin typeface="NewCenturySchlbk-Roman"/>
              </a:rPr>
              <a:t>atoms</a:t>
            </a:r>
            <a:r>
              <a:rPr lang="en-US" sz="2000" dirty="0">
                <a:latin typeface="NewCenturySchlbk-Roman"/>
              </a:rPr>
              <a:t> and </a:t>
            </a:r>
            <a:r>
              <a:rPr lang="en-US" sz="2000" dirty="0">
                <a:solidFill>
                  <a:srgbClr val="00B0F0"/>
                </a:solidFill>
                <a:latin typeface="NewCenturySchlbk-Roman"/>
              </a:rPr>
              <a:t>transfer to the atoms of another material</a:t>
            </a:r>
            <a:r>
              <a:rPr lang="en-US" sz="2000" dirty="0">
                <a:latin typeface="NewCenturySchlbk-Roman"/>
              </a:rPr>
              <a:t>, they do not </a:t>
            </a:r>
            <a:r>
              <a:rPr lang="en-US" sz="2000" dirty="0" smtClean="0">
                <a:latin typeface="NewCenturySchlbk-Roman"/>
              </a:rPr>
              <a:t>move between </a:t>
            </a:r>
            <a:r>
              <a:rPr lang="en-US" sz="2000" dirty="0">
                <a:latin typeface="NewCenturySchlbk-Roman"/>
              </a:rPr>
              <a:t>atoms within that material very easily.</a:t>
            </a:r>
            <a:endParaRPr lang="ar-IQ" sz="2000" dirty="0"/>
          </a:p>
        </p:txBody>
      </p:sp>
    </p:spTree>
    <p:extLst>
      <p:ext uri="{BB962C8B-B14F-4D97-AF65-F5344CB8AC3E}">
        <p14:creationId xmlns:p14="http://schemas.microsoft.com/office/powerpoint/2010/main" val="13262134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
            <a:ext cx="8229600" cy="6477000"/>
          </a:xfrm>
        </p:spPr>
        <p:txBody>
          <a:bodyPr>
            <a:normAutofit/>
          </a:bodyPr>
          <a:lstStyle/>
          <a:p>
            <a:r>
              <a:rPr lang="en-US" sz="2000" dirty="0">
                <a:solidFill>
                  <a:srgbClr val="00B0F0"/>
                </a:solidFill>
                <a:latin typeface="NewCenturySchlbk-Roman"/>
              </a:rPr>
              <a:t>This relative mobility </a:t>
            </a:r>
            <a:r>
              <a:rPr lang="en-US" sz="2000" dirty="0">
                <a:latin typeface="NewCenturySchlbk-Roman"/>
              </a:rPr>
              <a:t>of electrons within a material is known as electric </a:t>
            </a:r>
            <a:r>
              <a:rPr lang="en-US" sz="2000" b="1" i="1" dirty="0">
                <a:solidFill>
                  <a:srgbClr val="FF0000"/>
                </a:solidFill>
                <a:latin typeface="NewCenturySchlbk-Italic"/>
              </a:rPr>
              <a:t>conductivity</a:t>
            </a:r>
            <a:r>
              <a:rPr lang="en-US" sz="2000" dirty="0">
                <a:latin typeface="NewCenturySchlbk-Roman"/>
              </a:rPr>
              <a:t>. </a:t>
            </a:r>
            <a:endParaRPr lang="en-US" sz="2000" dirty="0" smtClean="0">
              <a:latin typeface="NewCenturySchlbk-Roman"/>
            </a:endParaRPr>
          </a:p>
          <a:p>
            <a:r>
              <a:rPr lang="en-US" sz="2000" dirty="0" smtClean="0">
                <a:solidFill>
                  <a:srgbClr val="00B050"/>
                </a:solidFill>
                <a:latin typeface="NewCenturySchlbk-Roman"/>
              </a:rPr>
              <a:t>. </a:t>
            </a:r>
            <a:r>
              <a:rPr lang="en-US" sz="2000" dirty="0">
                <a:solidFill>
                  <a:srgbClr val="00B050"/>
                </a:solidFill>
                <a:latin typeface="NewCenturySchlbk-Roman"/>
              </a:rPr>
              <a:t>Materials </a:t>
            </a:r>
            <a:r>
              <a:rPr lang="en-US" sz="2000" dirty="0">
                <a:latin typeface="NewCenturySchlbk-Roman"/>
              </a:rPr>
              <a:t>with </a:t>
            </a:r>
            <a:r>
              <a:rPr lang="en-US" sz="2000" dirty="0">
                <a:solidFill>
                  <a:srgbClr val="00B050"/>
                </a:solidFill>
                <a:latin typeface="NewCenturySchlbk-Roman"/>
              </a:rPr>
              <a:t>high electron mobility </a:t>
            </a:r>
            <a:r>
              <a:rPr lang="en-US" sz="2000" dirty="0">
                <a:latin typeface="NewCenturySchlbk-Roman"/>
              </a:rPr>
              <a:t>(many free electrons) are called </a:t>
            </a:r>
            <a:r>
              <a:rPr lang="en-US" sz="2400" b="1" i="1" dirty="0">
                <a:solidFill>
                  <a:srgbClr val="00B050"/>
                </a:solidFill>
                <a:latin typeface="NewCenturySchlbk-Italic"/>
              </a:rPr>
              <a:t>conductors</a:t>
            </a:r>
            <a:r>
              <a:rPr lang="en-US" sz="2000" dirty="0" smtClean="0">
                <a:latin typeface="NewCenturySchlbk-Roman"/>
              </a:rPr>
              <a:t>, </a:t>
            </a:r>
            <a:r>
              <a:rPr lang="en-US" sz="2000" b="1" dirty="0" smtClean="0"/>
              <a:t>:</a:t>
            </a:r>
          </a:p>
          <a:p>
            <a:pPr marL="0" indent="0">
              <a:buNone/>
            </a:pPr>
            <a:endParaRPr lang="en-US" sz="2000" b="1" dirty="0"/>
          </a:p>
          <a:p>
            <a:r>
              <a:rPr lang="en-US" sz="2000" dirty="0" smtClean="0">
                <a:solidFill>
                  <a:srgbClr val="00B0F0"/>
                </a:solidFill>
              </a:rPr>
              <a:t> </a:t>
            </a:r>
            <a:r>
              <a:rPr lang="en-US" sz="2400" b="1" dirty="0" smtClean="0">
                <a:solidFill>
                  <a:srgbClr val="00B0F0"/>
                </a:solidFill>
              </a:rPr>
              <a:t>silver,  copper,   gold,  aluminum,  iron,  steel,  brass,….</a:t>
            </a:r>
            <a:endParaRPr lang="en-US" sz="2400" b="1" dirty="0" smtClean="0">
              <a:solidFill>
                <a:srgbClr val="00B0F0"/>
              </a:solidFill>
              <a:latin typeface="NewCenturySchlbk-Roman"/>
            </a:endParaRPr>
          </a:p>
          <a:p>
            <a:endParaRPr lang="en-US" sz="2000" dirty="0" smtClean="0">
              <a:solidFill>
                <a:srgbClr val="00B050"/>
              </a:solidFill>
              <a:latin typeface="NewCenturySchlbk-Roman"/>
            </a:endParaRPr>
          </a:p>
          <a:p>
            <a:r>
              <a:rPr lang="en-US" sz="2000" dirty="0" smtClean="0">
                <a:solidFill>
                  <a:srgbClr val="00B050"/>
                </a:solidFill>
                <a:latin typeface="NewCenturySchlbk-Roman"/>
              </a:rPr>
              <a:t>materials </a:t>
            </a:r>
            <a:r>
              <a:rPr lang="en-US" sz="2000" dirty="0">
                <a:solidFill>
                  <a:srgbClr val="00B050"/>
                </a:solidFill>
                <a:latin typeface="NewCenturySchlbk-Roman"/>
              </a:rPr>
              <a:t>with </a:t>
            </a:r>
            <a:r>
              <a:rPr lang="en-US" sz="2400" b="1" dirty="0">
                <a:solidFill>
                  <a:srgbClr val="00B050"/>
                </a:solidFill>
                <a:latin typeface="NewCenturySchlbk-Roman"/>
              </a:rPr>
              <a:t>low</a:t>
            </a:r>
            <a:r>
              <a:rPr lang="en-US" sz="2000" dirty="0">
                <a:solidFill>
                  <a:srgbClr val="00B050"/>
                </a:solidFill>
                <a:latin typeface="NewCenturySchlbk-Roman"/>
              </a:rPr>
              <a:t> electron mobility </a:t>
            </a:r>
            <a:r>
              <a:rPr lang="en-US" sz="2000" dirty="0">
                <a:latin typeface="NewCenturySchlbk-Roman"/>
              </a:rPr>
              <a:t>(few or no free electrons) are called </a:t>
            </a:r>
            <a:r>
              <a:rPr lang="en-US" sz="2000" b="1" i="1" dirty="0">
                <a:solidFill>
                  <a:srgbClr val="00B050"/>
                </a:solidFill>
                <a:latin typeface="NewCenturySchlbk-Italic"/>
              </a:rPr>
              <a:t>insulators</a:t>
            </a:r>
            <a:r>
              <a:rPr lang="en-US" sz="2000" b="1" dirty="0" smtClean="0">
                <a:solidFill>
                  <a:srgbClr val="00B050"/>
                </a:solidFill>
                <a:latin typeface="NewCenturySchlbk-Roman"/>
              </a:rPr>
              <a:t>.</a:t>
            </a:r>
          </a:p>
          <a:p>
            <a:endParaRPr lang="en-US" sz="2000" b="1" dirty="0">
              <a:solidFill>
                <a:srgbClr val="00B050"/>
              </a:solidFill>
              <a:latin typeface="NewCenturySchlbk-Roman"/>
            </a:endParaRPr>
          </a:p>
          <a:p>
            <a:r>
              <a:rPr lang="en-US" sz="2000" dirty="0" smtClean="0">
                <a:solidFill>
                  <a:srgbClr val="00B0F0"/>
                </a:solidFill>
                <a:latin typeface="NewCenturySchlbk-Roman"/>
              </a:rPr>
              <a:t>Glass, rubber,</a:t>
            </a:r>
            <a:r>
              <a:rPr lang="en-US" sz="2000" dirty="0" smtClean="0">
                <a:solidFill>
                  <a:srgbClr val="00B0F0"/>
                </a:solidFill>
                <a:latin typeface="CMSY10"/>
              </a:rPr>
              <a:t> </a:t>
            </a:r>
            <a:r>
              <a:rPr lang="en-US" sz="2000" dirty="0" smtClean="0">
                <a:solidFill>
                  <a:srgbClr val="00B0F0"/>
                </a:solidFill>
                <a:latin typeface="NewCenturySchlbk-Roman"/>
              </a:rPr>
              <a:t>oil, </a:t>
            </a:r>
            <a:r>
              <a:rPr lang="en-US" sz="2000" dirty="0" smtClean="0">
                <a:solidFill>
                  <a:srgbClr val="00B0F0"/>
                </a:solidFill>
                <a:latin typeface="CMSY10"/>
              </a:rPr>
              <a:t> </a:t>
            </a:r>
            <a:r>
              <a:rPr lang="en-US" sz="2000" dirty="0" smtClean="0">
                <a:solidFill>
                  <a:srgbClr val="00B0F0"/>
                </a:solidFill>
                <a:latin typeface="NewCenturySchlbk-Roman"/>
              </a:rPr>
              <a:t>asphalt, </a:t>
            </a:r>
            <a:r>
              <a:rPr lang="en-US" sz="2000" dirty="0" smtClean="0">
                <a:solidFill>
                  <a:srgbClr val="00B0F0"/>
                </a:solidFill>
                <a:latin typeface="CMSY10"/>
              </a:rPr>
              <a:t> </a:t>
            </a:r>
            <a:r>
              <a:rPr lang="en-US" sz="2000" dirty="0" smtClean="0">
                <a:solidFill>
                  <a:srgbClr val="00B0F0"/>
                </a:solidFill>
                <a:latin typeface="NewCenturySchlbk-Roman"/>
              </a:rPr>
              <a:t>fiberglass,</a:t>
            </a:r>
          </a:p>
          <a:p>
            <a:pPr marL="0" indent="0">
              <a:buNone/>
            </a:pPr>
            <a:r>
              <a:rPr lang="en-US" sz="2000" dirty="0" smtClean="0">
                <a:solidFill>
                  <a:srgbClr val="00B0F0"/>
                </a:solidFill>
                <a:latin typeface="NewCenturySchlbk-Roman"/>
              </a:rPr>
              <a:t>                               </a:t>
            </a:r>
            <a:r>
              <a:rPr lang="en-US" sz="2000" dirty="0" smtClean="0">
                <a:solidFill>
                  <a:srgbClr val="00B0F0"/>
                </a:solidFill>
                <a:latin typeface="CMSY10"/>
              </a:rPr>
              <a:t> </a:t>
            </a:r>
            <a:r>
              <a:rPr lang="en-US" sz="2000" dirty="0" smtClean="0">
                <a:solidFill>
                  <a:srgbClr val="00B0F0"/>
                </a:solidFill>
                <a:latin typeface="NewCenturySchlbk-Roman"/>
              </a:rPr>
              <a:t>porcelain, </a:t>
            </a:r>
            <a:r>
              <a:rPr lang="en-US" sz="2000" dirty="0" smtClean="0">
                <a:solidFill>
                  <a:srgbClr val="00B0F0"/>
                </a:solidFill>
                <a:latin typeface="CMSY10"/>
              </a:rPr>
              <a:t> </a:t>
            </a:r>
            <a:r>
              <a:rPr lang="en-US" sz="2000" dirty="0" smtClean="0">
                <a:solidFill>
                  <a:srgbClr val="00B0F0"/>
                </a:solidFill>
                <a:latin typeface="NewCenturySchlbk-Roman"/>
              </a:rPr>
              <a:t>ceramic, </a:t>
            </a:r>
            <a:r>
              <a:rPr lang="en-US" sz="2000" dirty="0" smtClean="0">
                <a:solidFill>
                  <a:srgbClr val="00B0F0"/>
                </a:solidFill>
                <a:latin typeface="CMSY10"/>
              </a:rPr>
              <a:t> </a:t>
            </a:r>
            <a:r>
              <a:rPr lang="en-US" sz="2000" dirty="0" smtClean="0">
                <a:solidFill>
                  <a:srgbClr val="00B0F0"/>
                </a:solidFill>
                <a:latin typeface="NewCenturySchlbk-Roman"/>
              </a:rPr>
              <a:t>quartz ……..</a:t>
            </a:r>
            <a:endParaRPr lang="en-US" sz="2000" b="1" dirty="0">
              <a:solidFill>
                <a:srgbClr val="00B0F0"/>
              </a:solidFill>
              <a:latin typeface="NewCenturySchlbk-Roman"/>
            </a:endParaRPr>
          </a:p>
          <a:p>
            <a:endParaRPr lang="en-US" sz="2000" dirty="0">
              <a:solidFill>
                <a:srgbClr val="00B0F0"/>
              </a:solidFill>
              <a:latin typeface="NewCenturySchlbk-Roman"/>
            </a:endParaRPr>
          </a:p>
          <a:p>
            <a:endParaRPr lang="en-US" sz="2000" dirty="0" smtClean="0">
              <a:latin typeface="NewCenturySchlbk-Roman"/>
            </a:endParaRPr>
          </a:p>
          <a:p>
            <a:endParaRPr lang="en-US" sz="2000" dirty="0">
              <a:latin typeface="NewCenturySchlbk-Roman"/>
            </a:endParaRPr>
          </a:p>
          <a:p>
            <a:endParaRPr lang="en-US" sz="2000" dirty="0" smtClean="0">
              <a:latin typeface="NewCenturySchlbk-Roman"/>
            </a:endParaRPr>
          </a:p>
          <a:p>
            <a:endParaRPr lang="en-US" sz="2000" dirty="0">
              <a:latin typeface="NewCenturySchlbk-Roman"/>
            </a:endParaRPr>
          </a:p>
        </p:txBody>
      </p:sp>
    </p:spTree>
    <p:extLst>
      <p:ext uri="{BB962C8B-B14F-4D97-AF65-F5344CB8AC3E}">
        <p14:creationId xmlns:p14="http://schemas.microsoft.com/office/powerpoint/2010/main" val="5146076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FF0000"/>
                </a:solidFill>
              </a:rPr>
              <a:t>3.  Basic Electrical Elements</a:t>
            </a:r>
            <a:endParaRPr lang="ar-IQ" sz="2800" b="1" dirty="0">
              <a:solidFill>
                <a:srgbClr val="FF0000"/>
              </a:solidFill>
            </a:endParaRPr>
          </a:p>
        </p:txBody>
      </p:sp>
      <p:sp>
        <p:nvSpPr>
          <p:cNvPr id="3" name="Content Placeholder 2"/>
          <p:cNvSpPr>
            <a:spLocks noGrp="1"/>
          </p:cNvSpPr>
          <p:nvPr>
            <p:ph idx="1"/>
          </p:nvPr>
        </p:nvSpPr>
        <p:spPr>
          <a:xfrm>
            <a:off x="381000" y="1295400"/>
            <a:ext cx="8229600" cy="4525963"/>
          </a:xfrm>
        </p:spPr>
        <p:txBody>
          <a:bodyPr>
            <a:normAutofit/>
          </a:bodyPr>
          <a:lstStyle/>
          <a:p>
            <a:r>
              <a:rPr lang="en-US" sz="2000" dirty="0">
                <a:latin typeface="Times New Roman"/>
              </a:rPr>
              <a:t>When electrons move, they produce an electrical current</a:t>
            </a:r>
            <a:r>
              <a:rPr lang="en-US" sz="2000" dirty="0" smtClean="0">
                <a:latin typeface="Times New Roman"/>
              </a:rPr>
              <a:t>,</a:t>
            </a:r>
          </a:p>
          <a:p>
            <a:r>
              <a:rPr lang="en-US" sz="2000" dirty="0">
                <a:latin typeface="Times New Roman"/>
              </a:rPr>
              <a:t>The reason they move is that we </a:t>
            </a:r>
            <a:r>
              <a:rPr lang="en-US" sz="2000" dirty="0">
                <a:solidFill>
                  <a:srgbClr val="FF0000"/>
                </a:solidFill>
                <a:latin typeface="Times New Roman"/>
              </a:rPr>
              <a:t>impose</a:t>
            </a:r>
            <a:r>
              <a:rPr lang="en-US" sz="2000" dirty="0">
                <a:latin typeface="Times New Roman"/>
              </a:rPr>
              <a:t> </a:t>
            </a:r>
            <a:r>
              <a:rPr lang="en-US" sz="2000" dirty="0" smtClean="0">
                <a:latin typeface="Times New Roman"/>
              </a:rPr>
              <a:t>an electrical </a:t>
            </a:r>
            <a:r>
              <a:rPr lang="en-US" sz="2000" dirty="0">
                <a:latin typeface="Times New Roman"/>
              </a:rPr>
              <a:t>field that </a:t>
            </a:r>
            <a:r>
              <a:rPr lang="en-US" sz="2000" dirty="0">
                <a:solidFill>
                  <a:srgbClr val="FF0000"/>
                </a:solidFill>
                <a:latin typeface="Times New Roman"/>
              </a:rPr>
              <a:t>imparts energ</a:t>
            </a:r>
            <a:r>
              <a:rPr lang="en-US" sz="2000" dirty="0">
                <a:latin typeface="Times New Roman"/>
              </a:rPr>
              <a:t>y by doing work on the electrons. </a:t>
            </a:r>
            <a:endParaRPr lang="en-US" sz="2000" dirty="0" smtClean="0">
              <a:latin typeface="Times New Roman"/>
            </a:endParaRPr>
          </a:p>
          <a:p>
            <a:r>
              <a:rPr lang="en-US" sz="2000" dirty="0" smtClean="0">
                <a:latin typeface="Times New Roman"/>
              </a:rPr>
              <a:t>A </a:t>
            </a:r>
            <a:r>
              <a:rPr lang="en-US" sz="2000" dirty="0">
                <a:latin typeface="Times New Roman"/>
              </a:rPr>
              <a:t>measure </a:t>
            </a:r>
            <a:r>
              <a:rPr lang="en-US" sz="2000" dirty="0" smtClean="0">
                <a:latin typeface="Times New Roman"/>
              </a:rPr>
              <a:t>of the </a:t>
            </a:r>
            <a:r>
              <a:rPr lang="en-US" sz="2000" dirty="0">
                <a:latin typeface="Times New Roman"/>
              </a:rPr>
              <a:t>electric field’s potential is called </a:t>
            </a:r>
            <a:r>
              <a:rPr lang="en-US" sz="2000" b="1" dirty="0">
                <a:latin typeface="TimesNewRomanPS-BoldMT"/>
              </a:rPr>
              <a:t>voltage</a:t>
            </a:r>
            <a:r>
              <a:rPr lang="en-US" sz="2000" b="1" dirty="0" smtClean="0">
                <a:latin typeface="TimesNewRomanPS-BoldMT"/>
              </a:rPr>
              <a:t>.</a:t>
            </a:r>
            <a:r>
              <a:rPr lang="en-US" sz="2000" dirty="0">
                <a:latin typeface="Times New Roman"/>
              </a:rPr>
              <a:t> </a:t>
            </a:r>
            <a:endParaRPr lang="en-US" sz="2000" dirty="0" smtClean="0">
              <a:latin typeface="Times New Roman"/>
            </a:endParaRPr>
          </a:p>
          <a:p>
            <a:r>
              <a:rPr lang="en-US" sz="2000" dirty="0" smtClean="0">
                <a:latin typeface="Times New Roman"/>
              </a:rPr>
              <a:t>The </a:t>
            </a:r>
            <a:r>
              <a:rPr lang="en-US" sz="2000" dirty="0">
                <a:latin typeface="Times New Roman"/>
              </a:rPr>
              <a:t>resulting movement of electrons is the </a:t>
            </a:r>
            <a:r>
              <a:rPr lang="en-US" sz="2400" b="1" dirty="0">
                <a:latin typeface="Times New Roman"/>
              </a:rPr>
              <a:t>current</a:t>
            </a:r>
            <a:endParaRPr lang="en-US" sz="2400" b="1" dirty="0" smtClean="0">
              <a:latin typeface="TimesNewRomanPS-BoldMT"/>
            </a:endParaRPr>
          </a:p>
          <a:p>
            <a:endParaRPr lang="en-US" sz="2000" b="1" dirty="0" smtClean="0">
              <a:latin typeface="TimesNewRomanPS-BoldMT"/>
            </a:endParaRPr>
          </a:p>
          <a:p>
            <a:r>
              <a:rPr lang="en-US" sz="2000" b="1" dirty="0" smtClean="0">
                <a:latin typeface="TimesNewRomanPS-BoldMT"/>
              </a:rPr>
              <a:t>Current </a:t>
            </a:r>
            <a:r>
              <a:rPr lang="en-US" sz="2000" dirty="0">
                <a:latin typeface="Times New Roman"/>
              </a:rPr>
              <a:t>is defined as the time rate of flow of charge</a:t>
            </a:r>
            <a:r>
              <a:rPr lang="en-US" sz="2000" dirty="0" smtClean="0">
                <a:latin typeface="Times New Roman"/>
              </a:rPr>
              <a:t>:</a:t>
            </a:r>
          </a:p>
          <a:p>
            <a:r>
              <a:rPr lang="en-US" sz="2000" i="1" dirty="0" smtClean="0">
                <a:latin typeface="Times-Italic"/>
              </a:rPr>
              <a:t>                  I</a:t>
            </a:r>
            <a:r>
              <a:rPr lang="en-US" sz="2000" dirty="0" smtClean="0">
                <a:latin typeface="TT42A4o00"/>
              </a:rPr>
              <a:t>(</a:t>
            </a:r>
            <a:r>
              <a:rPr lang="en-US" sz="2000" i="1" dirty="0" smtClean="0">
                <a:latin typeface="Times-Italic"/>
              </a:rPr>
              <a:t>t</a:t>
            </a:r>
            <a:r>
              <a:rPr lang="en-US" sz="2000" dirty="0" smtClean="0">
                <a:latin typeface="TT42A4o00"/>
              </a:rPr>
              <a:t>)  = </a:t>
            </a:r>
            <a:r>
              <a:rPr lang="en-US" sz="2000" dirty="0" err="1" smtClean="0">
                <a:latin typeface="Times-Roman"/>
              </a:rPr>
              <a:t>d</a:t>
            </a:r>
            <a:r>
              <a:rPr lang="en-US" sz="2000" i="1" dirty="0" err="1" smtClean="0">
                <a:latin typeface="Times-Italic"/>
              </a:rPr>
              <a:t>q</a:t>
            </a:r>
            <a:r>
              <a:rPr lang="en-US" sz="2000" i="1" dirty="0" smtClean="0">
                <a:latin typeface="Times-Italic"/>
              </a:rPr>
              <a:t> /  </a:t>
            </a:r>
            <a:r>
              <a:rPr lang="en-US" sz="2000" i="1" dirty="0" err="1" smtClean="0">
                <a:latin typeface="Times-Italic"/>
              </a:rPr>
              <a:t>dt</a:t>
            </a:r>
            <a:endParaRPr lang="en-US" sz="2000" i="1" dirty="0" smtClean="0">
              <a:latin typeface="Times-Italic"/>
            </a:endParaRPr>
          </a:p>
          <a:p>
            <a:r>
              <a:rPr lang="en-US" sz="2000" dirty="0"/>
              <a:t>where </a:t>
            </a:r>
            <a:r>
              <a:rPr lang="en-US" sz="2000" i="1" dirty="0"/>
              <a:t>I </a:t>
            </a:r>
            <a:r>
              <a:rPr lang="en-US" sz="2000" dirty="0"/>
              <a:t>denotes current and </a:t>
            </a:r>
            <a:r>
              <a:rPr lang="en-US" sz="2000" i="1" dirty="0"/>
              <a:t>q </a:t>
            </a:r>
            <a:r>
              <a:rPr lang="en-US" sz="2000" dirty="0"/>
              <a:t>denotes quantity of </a:t>
            </a:r>
            <a:r>
              <a:rPr lang="en-US" sz="2000" dirty="0" smtClean="0"/>
              <a:t>charge</a:t>
            </a:r>
          </a:p>
          <a:p>
            <a:r>
              <a:rPr lang="en-US" sz="2000" dirty="0">
                <a:latin typeface="Times New Roman"/>
              </a:rPr>
              <a:t>The SI unit for current is the </a:t>
            </a:r>
            <a:r>
              <a:rPr lang="en-US" sz="2000" b="1" dirty="0">
                <a:latin typeface="TimesNewRomanPS-BoldMT"/>
              </a:rPr>
              <a:t>ampere </a:t>
            </a:r>
            <a:r>
              <a:rPr lang="en-US" sz="2000" dirty="0">
                <a:latin typeface="Times New Roman"/>
              </a:rPr>
              <a:t>(A), </a:t>
            </a:r>
            <a:r>
              <a:rPr lang="en-US" sz="2000" dirty="0" smtClean="0">
                <a:latin typeface="Times New Roman"/>
              </a:rPr>
              <a:t>and charge </a:t>
            </a:r>
            <a:r>
              <a:rPr lang="en-US" sz="2000" dirty="0">
                <a:latin typeface="Times New Roman"/>
              </a:rPr>
              <a:t>is measured in </a:t>
            </a:r>
            <a:r>
              <a:rPr lang="en-US" sz="2000" b="1" dirty="0">
                <a:latin typeface="TimesNewRomanPS-BoldMT"/>
              </a:rPr>
              <a:t>coulombs </a:t>
            </a:r>
            <a:r>
              <a:rPr lang="en-US" sz="2000" dirty="0">
                <a:latin typeface="Times New Roman"/>
              </a:rPr>
              <a:t>(C </a:t>
            </a:r>
            <a:r>
              <a:rPr lang="en-US" sz="2000" dirty="0" smtClean="0">
                <a:latin typeface="Times New Roman"/>
              </a:rPr>
              <a:t>=</a:t>
            </a:r>
            <a:r>
              <a:rPr lang="en-US" sz="2000" dirty="0" smtClean="0">
                <a:latin typeface="MathematicalPi-One"/>
              </a:rPr>
              <a:t> </a:t>
            </a:r>
            <a:r>
              <a:rPr lang="en-US" sz="2000" dirty="0">
                <a:latin typeface="Times New Roman"/>
              </a:rPr>
              <a:t>A · s</a:t>
            </a:r>
            <a:r>
              <a:rPr lang="en-US" sz="2000" dirty="0" smtClean="0">
                <a:latin typeface="Times New Roman"/>
              </a:rPr>
              <a:t>).</a:t>
            </a:r>
          </a:p>
          <a:p>
            <a:r>
              <a:rPr lang="en-US" sz="2000" dirty="0">
                <a:latin typeface="Times New Roman"/>
              </a:rPr>
              <a:t>Voltage is sometimes referred to as </a:t>
            </a:r>
            <a:r>
              <a:rPr lang="en-US" sz="2000" b="1" dirty="0">
                <a:latin typeface="TimesNewRomanPS-BoldMT"/>
              </a:rPr>
              <a:t>electromotive force, </a:t>
            </a:r>
            <a:r>
              <a:rPr lang="en-US" sz="2000" dirty="0">
                <a:latin typeface="Times New Roman"/>
              </a:rPr>
              <a:t>or </a:t>
            </a:r>
            <a:r>
              <a:rPr lang="en-US" sz="2000" b="1" dirty="0" err="1">
                <a:latin typeface="TimesNewRomanPS-BoldMT"/>
              </a:rPr>
              <a:t>emf</a:t>
            </a:r>
            <a:r>
              <a:rPr lang="en-US" sz="2000" b="1" dirty="0">
                <a:latin typeface="TimesNewRomanPS-BoldMT"/>
              </a:rPr>
              <a:t>.</a:t>
            </a:r>
            <a:endParaRPr lang="en-US" sz="2000" i="1" dirty="0" smtClean="0">
              <a:latin typeface="Times-Italic"/>
            </a:endParaRPr>
          </a:p>
          <a:p>
            <a:endParaRPr lang="ar-IQ" sz="2000" dirty="0">
              <a:cs typeface="+mj-cs"/>
            </a:endParaRPr>
          </a:p>
        </p:txBody>
      </p:sp>
    </p:spTree>
    <p:extLst>
      <p:ext uri="{BB962C8B-B14F-4D97-AF65-F5344CB8AC3E}">
        <p14:creationId xmlns:p14="http://schemas.microsoft.com/office/powerpoint/2010/main" val="1872511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9772" y="366486"/>
            <a:ext cx="8229600" cy="6110514"/>
          </a:xfrm>
        </p:spPr>
        <p:txBody>
          <a:bodyPr>
            <a:normAutofit/>
          </a:bodyPr>
          <a:lstStyle/>
          <a:p>
            <a:r>
              <a:rPr lang="en-US" sz="2000" dirty="0">
                <a:latin typeface="Times New Roman"/>
              </a:rPr>
              <a:t>An electrical circuit is a closed loop consisting of several conductors </a:t>
            </a:r>
            <a:r>
              <a:rPr lang="en-US" sz="2000" dirty="0" smtClean="0">
                <a:latin typeface="Times New Roman"/>
              </a:rPr>
              <a:t>connecting electrical </a:t>
            </a:r>
            <a:r>
              <a:rPr lang="en-US" sz="2000" dirty="0">
                <a:latin typeface="Times New Roman"/>
              </a:rPr>
              <a:t>components</a:t>
            </a:r>
            <a:r>
              <a:rPr lang="en-US" sz="2000" dirty="0" smtClean="0">
                <a:latin typeface="Times New Roman"/>
              </a:rPr>
              <a:t>.</a:t>
            </a:r>
          </a:p>
          <a:p>
            <a:pPr algn="ctr"/>
            <a:endParaRPr lang="ar-IQ"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236662"/>
            <a:ext cx="6787269" cy="402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913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371600"/>
            <a:ext cx="87630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idx="1"/>
          </p:nvPr>
        </p:nvSpPr>
        <p:spPr>
          <a:xfrm>
            <a:off x="533400" y="304800"/>
            <a:ext cx="8229600" cy="830997"/>
          </a:xfrm>
          <a:prstGeom prst="rect">
            <a:avLst/>
          </a:prstGeom>
        </p:spPr>
        <p:txBody>
          <a:bodyPr>
            <a:spAutoFit/>
          </a:bodyPr>
          <a:lstStyle/>
          <a:p>
            <a:r>
              <a:rPr lang="en-US" sz="2400" dirty="0"/>
              <a:t>The terminology and current flow convention used in the analysis of an </a:t>
            </a:r>
            <a:r>
              <a:rPr lang="en-US" sz="2400" dirty="0" smtClean="0"/>
              <a:t>electrical circuit </a:t>
            </a:r>
            <a:r>
              <a:rPr lang="en-US" sz="2400" dirty="0"/>
              <a:t>are illustrated in Figure</a:t>
            </a:r>
            <a:endParaRPr lang="ar-IQ" sz="2400" dirty="0"/>
          </a:p>
        </p:txBody>
      </p:sp>
    </p:spTree>
    <p:extLst>
      <p:ext uri="{BB962C8B-B14F-4D97-AF65-F5344CB8AC3E}">
        <p14:creationId xmlns:p14="http://schemas.microsoft.com/office/powerpoint/2010/main" val="2574074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8600"/>
            <a:ext cx="8229600" cy="6324600"/>
          </a:xfrm>
        </p:spPr>
        <p:txBody>
          <a:bodyPr>
            <a:normAutofit/>
          </a:bodyPr>
          <a:lstStyle/>
          <a:p>
            <a:r>
              <a:rPr lang="en-US" sz="2000" dirty="0">
                <a:latin typeface="Times New Roman"/>
              </a:rPr>
              <a:t>There are three basic passive electrical elements: the resistor ( </a:t>
            </a:r>
            <a:r>
              <a:rPr lang="en-US" sz="2000" i="1" dirty="0">
                <a:latin typeface="Times New Roman"/>
              </a:rPr>
              <a:t>R </a:t>
            </a:r>
            <a:r>
              <a:rPr lang="en-US" sz="2000" dirty="0">
                <a:latin typeface="Times New Roman"/>
              </a:rPr>
              <a:t>) , capacitor ( </a:t>
            </a:r>
            <a:r>
              <a:rPr lang="en-US" sz="2000" i="1" dirty="0">
                <a:latin typeface="Times New Roman"/>
              </a:rPr>
              <a:t>C </a:t>
            </a:r>
            <a:r>
              <a:rPr lang="en-US" sz="2000" dirty="0" smtClean="0">
                <a:latin typeface="Times New Roman"/>
              </a:rPr>
              <a:t>), and </a:t>
            </a:r>
            <a:r>
              <a:rPr lang="en-US" sz="2000" dirty="0">
                <a:latin typeface="Times New Roman"/>
              </a:rPr>
              <a:t>inductor ( </a:t>
            </a:r>
            <a:r>
              <a:rPr lang="en-US" sz="2000" i="1" dirty="0">
                <a:latin typeface="Times New Roman"/>
              </a:rPr>
              <a:t>L </a:t>
            </a:r>
            <a:r>
              <a:rPr lang="en-US" sz="2000" dirty="0" smtClean="0">
                <a:latin typeface="Times New Roman"/>
              </a:rPr>
              <a:t>).</a:t>
            </a:r>
          </a:p>
          <a:p>
            <a:r>
              <a:rPr lang="en-US" sz="2000" dirty="0" smtClean="0">
                <a:latin typeface="Times New Roman"/>
              </a:rPr>
              <a:t> </a:t>
            </a:r>
            <a:r>
              <a:rPr lang="en-US" sz="2000" dirty="0">
                <a:latin typeface="Times New Roman"/>
              </a:rPr>
              <a:t>Passive elements require no additional power supply, unlike </a:t>
            </a:r>
            <a:r>
              <a:rPr lang="en-US" sz="2000" dirty="0" smtClean="0">
                <a:latin typeface="Times New Roman"/>
              </a:rPr>
              <a:t>active devices </a:t>
            </a:r>
            <a:r>
              <a:rPr lang="en-US" sz="2000" dirty="0">
                <a:latin typeface="Times New Roman"/>
              </a:rPr>
              <a:t>such as integrated </a:t>
            </a:r>
            <a:r>
              <a:rPr lang="en-US" sz="2000" dirty="0" smtClean="0">
                <a:latin typeface="Times New Roman"/>
              </a:rPr>
              <a:t>circuits</a:t>
            </a:r>
          </a:p>
          <a:p>
            <a:endParaRPr lang="en-US" sz="2000" b="1" dirty="0">
              <a:latin typeface="Times New Roman"/>
            </a:endParaRPr>
          </a:p>
          <a:p>
            <a:endParaRPr lang="en-US" sz="2000" b="1" dirty="0" smtClean="0">
              <a:latin typeface="Times New Roman"/>
            </a:endParaRPr>
          </a:p>
          <a:p>
            <a:endParaRPr lang="en-US" sz="2000" b="1" dirty="0" smtClean="0">
              <a:latin typeface="HelveticaLTStd-Blk"/>
            </a:endParaRPr>
          </a:p>
          <a:p>
            <a:endParaRPr lang="en-US" sz="2400" b="1" dirty="0">
              <a:latin typeface="HelveticaLTStd-Blk"/>
            </a:endParaRPr>
          </a:p>
          <a:p>
            <a:endParaRPr lang="en-US" sz="2400" b="1" dirty="0" smtClean="0">
              <a:latin typeface="HelveticaLTStd-Blk"/>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640" y="1600200"/>
            <a:ext cx="4766960" cy="1914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14640" y="3962400"/>
            <a:ext cx="8534400" cy="1938992"/>
          </a:xfrm>
          <a:prstGeom prst="rect">
            <a:avLst/>
          </a:prstGeom>
        </p:spPr>
        <p:txBody>
          <a:bodyPr wrap="square">
            <a:spAutoFit/>
          </a:bodyPr>
          <a:lstStyle/>
          <a:p>
            <a:pPr marL="342900" lvl="0" indent="-342900">
              <a:spcBef>
                <a:spcPct val="20000"/>
              </a:spcBef>
              <a:buFont typeface="Arial" pitchFamily="34" charset="0"/>
              <a:buChar char="•"/>
            </a:pPr>
            <a:r>
              <a:rPr lang="en-US" sz="2400" b="1" u="sng" dirty="0">
                <a:solidFill>
                  <a:srgbClr val="FF0000"/>
                </a:solidFill>
                <a:latin typeface="HelveticaLTStd-Blk"/>
              </a:rPr>
              <a:t>Resistor</a:t>
            </a:r>
          </a:p>
          <a:p>
            <a:pPr marL="342900" lvl="0" indent="-342900">
              <a:spcBef>
                <a:spcPct val="20000"/>
              </a:spcBef>
              <a:buFont typeface="Arial" pitchFamily="34" charset="0"/>
              <a:buChar char="•"/>
            </a:pPr>
            <a:r>
              <a:rPr lang="en-US" sz="2000" dirty="0">
                <a:solidFill>
                  <a:prstClr val="black"/>
                </a:solidFill>
                <a:latin typeface="Times New Roman"/>
              </a:rPr>
              <a:t>is a dissipative element that converts electrical energy into heat. </a:t>
            </a:r>
          </a:p>
          <a:p>
            <a:pPr marL="342900" lvl="0" indent="-342900">
              <a:spcBef>
                <a:spcPct val="20000"/>
              </a:spcBef>
              <a:buFont typeface="Arial" pitchFamily="34" charset="0"/>
              <a:buChar char="•"/>
            </a:pPr>
            <a:r>
              <a:rPr lang="en-US" sz="2000" b="1" dirty="0">
                <a:solidFill>
                  <a:prstClr val="black"/>
                </a:solidFill>
                <a:latin typeface="TimesNewRomanPS-BoldMT"/>
              </a:rPr>
              <a:t>Ohm’s law </a:t>
            </a:r>
            <a:r>
              <a:rPr lang="en-US" sz="2000" dirty="0">
                <a:solidFill>
                  <a:prstClr val="black"/>
                </a:solidFill>
                <a:latin typeface="Times New Roman"/>
              </a:rPr>
              <a:t>defines the voltage-current characteristic of an ideal resistor:  </a:t>
            </a:r>
          </a:p>
          <a:p>
            <a:pPr lvl="0">
              <a:spcBef>
                <a:spcPct val="20000"/>
              </a:spcBef>
            </a:pPr>
            <a:r>
              <a:rPr lang="en-US" sz="2000" dirty="0">
                <a:solidFill>
                  <a:prstClr val="black"/>
                </a:solidFill>
                <a:latin typeface="Times New Roman"/>
              </a:rPr>
              <a:t>                                         </a:t>
            </a:r>
            <a:r>
              <a:rPr lang="en-US" sz="2000" i="1" dirty="0">
                <a:solidFill>
                  <a:prstClr val="black"/>
                </a:solidFill>
                <a:latin typeface="Times-Italic"/>
              </a:rPr>
              <a:t>V </a:t>
            </a:r>
            <a:r>
              <a:rPr lang="en-US" sz="2000" dirty="0">
                <a:solidFill>
                  <a:prstClr val="black"/>
                </a:solidFill>
                <a:latin typeface="TT42A4o00"/>
              </a:rPr>
              <a:t>= </a:t>
            </a:r>
            <a:r>
              <a:rPr lang="en-US" sz="2000" i="1" dirty="0">
                <a:solidFill>
                  <a:prstClr val="black"/>
                </a:solidFill>
                <a:latin typeface="Times-Italic"/>
              </a:rPr>
              <a:t>I R</a:t>
            </a:r>
          </a:p>
          <a:p>
            <a:pPr marL="342900" lvl="0" indent="-342900">
              <a:spcBef>
                <a:spcPct val="20000"/>
              </a:spcBef>
              <a:buFont typeface="Arial" pitchFamily="34" charset="0"/>
              <a:buChar char="•"/>
            </a:pPr>
            <a:endParaRPr lang="en-US" sz="2000" dirty="0">
              <a:solidFill>
                <a:prstClr val="black"/>
              </a:solidFill>
            </a:endParaRPr>
          </a:p>
        </p:txBody>
      </p:sp>
    </p:spTree>
    <p:extLst>
      <p:ext uri="{BB962C8B-B14F-4D97-AF65-F5344CB8AC3E}">
        <p14:creationId xmlns:p14="http://schemas.microsoft.com/office/powerpoint/2010/main" val="2068129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800" y="279400"/>
            <a:ext cx="8229600" cy="6045200"/>
          </a:xfrm>
        </p:spPr>
        <p:txBody>
          <a:bodyPr>
            <a:normAutofit/>
          </a:bodyPr>
          <a:lstStyle/>
          <a:p>
            <a:pPr lvl="0"/>
            <a:endParaRPr lang="en-US" sz="2000" dirty="0">
              <a:solidFill>
                <a:prstClr val="black"/>
              </a:solidFill>
            </a:endParaRPr>
          </a:p>
          <a:p>
            <a:pPr lvl="0"/>
            <a:r>
              <a:rPr lang="en-US" sz="2000" dirty="0" smtClean="0">
                <a:solidFill>
                  <a:prstClr val="black"/>
                </a:solidFill>
              </a:rPr>
              <a:t>If </a:t>
            </a:r>
            <a:r>
              <a:rPr lang="en-US" sz="2000" dirty="0">
                <a:solidFill>
                  <a:prstClr val="black"/>
                </a:solidFill>
              </a:rPr>
              <a:t>a resistor’s material is homogeneous and has a constant cross-sectional area, then the resistance is given by</a:t>
            </a:r>
          </a:p>
          <a:p>
            <a:pPr lvl="0"/>
            <a:r>
              <a:rPr lang="en-US" sz="2000" i="1" dirty="0">
                <a:solidFill>
                  <a:prstClr val="black"/>
                </a:solidFill>
                <a:latin typeface="Times-Italic"/>
              </a:rPr>
              <a:t>                R  = </a:t>
            </a:r>
            <a:r>
              <a:rPr lang="el-GR" sz="2000" dirty="0">
                <a:solidFill>
                  <a:prstClr val="black"/>
                </a:solidFill>
                <a:latin typeface="TT42A4o00"/>
              </a:rPr>
              <a:t>ρ</a:t>
            </a:r>
            <a:r>
              <a:rPr lang="en-US" sz="2000" i="1" dirty="0">
                <a:solidFill>
                  <a:prstClr val="black"/>
                </a:solidFill>
                <a:latin typeface="Times-Italic"/>
              </a:rPr>
              <a:t>L /  </a:t>
            </a:r>
            <a:r>
              <a:rPr lang="en-US" sz="2000" i="1" dirty="0" smtClean="0">
                <a:solidFill>
                  <a:prstClr val="black"/>
                </a:solidFill>
                <a:latin typeface="Times-Italic"/>
              </a:rPr>
              <a:t>A     …2,3</a:t>
            </a:r>
            <a:endParaRPr lang="en-US" sz="2000" i="1" dirty="0">
              <a:solidFill>
                <a:prstClr val="black"/>
              </a:solidFill>
              <a:latin typeface="Times-Italic"/>
            </a:endParaRPr>
          </a:p>
          <a:p>
            <a:r>
              <a:rPr lang="en-US" sz="2000" dirty="0">
                <a:latin typeface="Times New Roman"/>
              </a:rPr>
              <a:t>where </a:t>
            </a:r>
            <a:r>
              <a:rPr lang="en-US" sz="2000" dirty="0">
                <a:latin typeface="MathematicalPi-One"/>
              </a:rPr>
              <a:t> </a:t>
            </a:r>
            <a:r>
              <a:rPr lang="en-US" sz="2000" dirty="0">
                <a:latin typeface="Times New Roman"/>
              </a:rPr>
              <a:t>is the </a:t>
            </a:r>
            <a:r>
              <a:rPr lang="en-US" sz="2000" b="1" dirty="0">
                <a:latin typeface="TimesNewRomanPS-BoldMT"/>
              </a:rPr>
              <a:t>resistivity, </a:t>
            </a:r>
            <a:r>
              <a:rPr lang="en-US" sz="2000" dirty="0">
                <a:latin typeface="Times New Roman"/>
              </a:rPr>
              <a:t>or specific </a:t>
            </a:r>
            <a:r>
              <a:rPr lang="en-US" sz="2000" dirty="0" smtClean="0">
                <a:latin typeface="Times New Roman"/>
              </a:rPr>
              <a:t>resistance</a:t>
            </a:r>
          </a:p>
          <a:p>
            <a:r>
              <a:rPr lang="en-US" sz="2000" dirty="0" smtClean="0">
                <a:latin typeface="Times New Roman"/>
              </a:rPr>
              <a:t> </a:t>
            </a:r>
            <a:r>
              <a:rPr lang="en-US" sz="2000" dirty="0">
                <a:latin typeface="Times New Roman"/>
              </a:rPr>
              <a:t>of the material; </a:t>
            </a:r>
            <a:r>
              <a:rPr lang="en-US" sz="2000" i="1" dirty="0">
                <a:latin typeface="Times New Roman"/>
              </a:rPr>
              <a:t>L </a:t>
            </a:r>
            <a:r>
              <a:rPr lang="en-US" sz="2000" dirty="0">
                <a:latin typeface="Times New Roman"/>
              </a:rPr>
              <a:t>is the wire length;</a:t>
            </a:r>
          </a:p>
          <a:p>
            <a:r>
              <a:rPr lang="en-US" sz="2000" dirty="0">
                <a:latin typeface="Times New Roman"/>
              </a:rPr>
              <a:t>and </a:t>
            </a:r>
            <a:r>
              <a:rPr lang="en-US" sz="2000" i="1" dirty="0" smtClean="0">
                <a:latin typeface="Times New Roman"/>
              </a:rPr>
              <a:t>A </a:t>
            </a:r>
            <a:r>
              <a:rPr lang="en-US" sz="2000" dirty="0">
                <a:latin typeface="Times New Roman"/>
              </a:rPr>
              <a:t>is the cross-sectional area</a:t>
            </a:r>
            <a:r>
              <a:rPr lang="en-US" sz="2000" dirty="0" smtClean="0">
                <a:latin typeface="Times New Roman"/>
              </a:rPr>
              <a:t>.</a:t>
            </a:r>
          </a:p>
          <a:p>
            <a:r>
              <a:rPr lang="en-US" sz="2000" u="sng" dirty="0" smtClean="0"/>
              <a:t>Example:</a:t>
            </a:r>
          </a:p>
          <a:p>
            <a:endParaRPr lang="ar-IQ" sz="20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2372" y="1143000"/>
            <a:ext cx="2389482"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974" y="3124200"/>
            <a:ext cx="7765439"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7210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400800"/>
          </a:xfrm>
        </p:spPr>
        <p:txBody>
          <a:bodyPr>
            <a:normAutofit/>
          </a:bodyPr>
          <a:lstStyle/>
          <a:p>
            <a:r>
              <a:rPr lang="en-US" sz="2800" b="1" dirty="0">
                <a:solidFill>
                  <a:srgbClr val="FF0000"/>
                </a:solidFill>
                <a:latin typeface="HelveticaLTStd-Blk"/>
              </a:rPr>
              <a:t>Capacitor</a:t>
            </a:r>
          </a:p>
          <a:p>
            <a:r>
              <a:rPr lang="en-US" sz="2000" dirty="0">
                <a:latin typeface="Times New Roman"/>
              </a:rPr>
              <a:t>A </a:t>
            </a:r>
            <a:r>
              <a:rPr lang="en-US" sz="2000" b="1" dirty="0">
                <a:latin typeface="TimesNewRomanPS-BoldMT"/>
              </a:rPr>
              <a:t>capacitor </a:t>
            </a:r>
            <a:r>
              <a:rPr lang="en-US" sz="2000" dirty="0">
                <a:latin typeface="Times New Roman"/>
              </a:rPr>
              <a:t>is a passive element that stores energy in the form of an electric field</a:t>
            </a:r>
            <a:r>
              <a:rPr lang="en-US" sz="2000" dirty="0" smtClean="0">
                <a:latin typeface="Times New Roman"/>
              </a:rPr>
              <a:t>. This </a:t>
            </a:r>
            <a:r>
              <a:rPr lang="en-US" sz="2000" dirty="0">
                <a:latin typeface="Times New Roman"/>
              </a:rPr>
              <a:t>field is the result of a separation of electric charge</a:t>
            </a:r>
            <a:r>
              <a:rPr lang="en-US" sz="2000" dirty="0" smtClean="0">
                <a:latin typeface="Times New Roman"/>
              </a:rPr>
              <a:t>.</a:t>
            </a:r>
          </a:p>
          <a:p>
            <a:pPr algn="ctr"/>
            <a:endParaRPr lang="ar-IQ"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21971"/>
            <a:ext cx="5313219"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85800" y="3699694"/>
            <a:ext cx="8000999" cy="923330"/>
          </a:xfrm>
          <a:prstGeom prst="rect">
            <a:avLst/>
          </a:prstGeom>
        </p:spPr>
        <p:txBody>
          <a:bodyPr wrap="square">
            <a:spAutoFit/>
          </a:bodyPr>
          <a:lstStyle/>
          <a:p>
            <a:r>
              <a:rPr lang="en-US" dirty="0">
                <a:solidFill>
                  <a:srgbClr val="00B0F0"/>
                </a:solidFill>
                <a:latin typeface="Times New Roman" pitchFamily="18" charset="0"/>
                <a:cs typeface="Times New Roman" pitchFamily="18" charset="0"/>
              </a:rPr>
              <a:t>direct current (DC) does not flow through a capacitor; rather, charges are displaced</a:t>
            </a:r>
          </a:p>
          <a:p>
            <a:r>
              <a:rPr lang="en-US" dirty="0">
                <a:solidFill>
                  <a:srgbClr val="00B0F0"/>
                </a:solidFill>
                <a:latin typeface="Times New Roman" pitchFamily="18" charset="0"/>
                <a:cs typeface="Times New Roman" pitchFamily="18" charset="0"/>
              </a:rPr>
              <a:t>from one side of the capacitor through the conducting circuit to the other </a:t>
            </a:r>
            <a:r>
              <a:rPr lang="en-US" dirty="0" smtClean="0">
                <a:solidFill>
                  <a:srgbClr val="00B0F0"/>
                </a:solidFill>
                <a:latin typeface="Times New Roman" pitchFamily="18" charset="0"/>
                <a:cs typeface="Times New Roman" pitchFamily="18" charset="0"/>
              </a:rPr>
              <a:t>side,</a:t>
            </a:r>
          </a:p>
          <a:p>
            <a:endParaRPr lang="ar-IQ" dirty="0">
              <a:cs typeface="+mj-cs"/>
            </a:endParaRPr>
          </a:p>
        </p:txBody>
      </p:sp>
      <p:sp>
        <p:nvSpPr>
          <p:cNvPr id="5" name="Rectangle 4"/>
          <p:cNvSpPr/>
          <p:nvPr/>
        </p:nvSpPr>
        <p:spPr>
          <a:xfrm>
            <a:off x="515258" y="4343400"/>
            <a:ext cx="8153398" cy="646331"/>
          </a:xfrm>
          <a:prstGeom prst="rect">
            <a:avLst/>
          </a:prstGeom>
        </p:spPr>
        <p:txBody>
          <a:bodyPr wrap="square">
            <a:spAutoFit/>
          </a:bodyPr>
          <a:lstStyle/>
          <a:p>
            <a:r>
              <a:rPr lang="en-US" dirty="0">
                <a:solidFill>
                  <a:srgbClr val="00B0F0"/>
                </a:solidFill>
                <a:latin typeface="Times New Roman" pitchFamily="18" charset="0"/>
                <a:cs typeface="Times New Roman" pitchFamily="18" charset="0"/>
              </a:rPr>
              <a:t>establishing the electric field</a:t>
            </a:r>
            <a:r>
              <a:rPr lang="en-US" dirty="0">
                <a:latin typeface="Times New Roman" pitchFamily="18" charset="0"/>
                <a:cs typeface="Times New Roman" pitchFamily="18" charset="0"/>
              </a:rPr>
              <a:t>. The displacement of charge is called a </a:t>
            </a:r>
            <a:r>
              <a:rPr lang="en-US" b="1" dirty="0">
                <a:latin typeface="Times New Roman" pitchFamily="18" charset="0"/>
                <a:cs typeface="Times New Roman" pitchFamily="18" charset="0"/>
              </a:rPr>
              <a:t>displacement</a:t>
            </a:r>
          </a:p>
          <a:p>
            <a:r>
              <a:rPr lang="en-US" b="1" dirty="0">
                <a:latin typeface="Times New Roman" pitchFamily="18" charset="0"/>
                <a:cs typeface="Times New Roman" pitchFamily="18" charset="0"/>
              </a:rPr>
              <a:t>current </a:t>
            </a:r>
            <a:r>
              <a:rPr lang="en-US" dirty="0">
                <a:latin typeface="Times New Roman" pitchFamily="18" charset="0"/>
                <a:cs typeface="Times New Roman" pitchFamily="18" charset="0"/>
              </a:rPr>
              <a:t>because current appears to flow through the device as it charges or discharges</a:t>
            </a:r>
            <a:r>
              <a:rPr lang="en-US" dirty="0" smtClean="0">
                <a:latin typeface="Times New Roman" pitchFamily="18" charset="0"/>
                <a:cs typeface="Times New Roman" pitchFamily="18" charset="0"/>
              </a:rPr>
              <a:t>.</a:t>
            </a:r>
          </a:p>
        </p:txBody>
      </p:sp>
    </p:spTree>
    <p:extLst>
      <p:ext uri="{BB962C8B-B14F-4D97-AF65-F5344CB8AC3E}">
        <p14:creationId xmlns:p14="http://schemas.microsoft.com/office/powerpoint/2010/main" val="1565710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
            <a:ext cx="8229600" cy="6400800"/>
          </a:xfrm>
        </p:spPr>
        <p:txBody>
          <a:bodyPr>
            <a:normAutofit/>
          </a:bodyPr>
          <a:lstStyle/>
          <a:p>
            <a:pPr marL="0" lvl="0" indent="0">
              <a:spcBef>
                <a:spcPts val="0"/>
              </a:spcBef>
              <a:buNone/>
            </a:pPr>
            <a:r>
              <a:rPr lang="en-US" sz="1800" dirty="0">
                <a:solidFill>
                  <a:prstClr val="black"/>
                </a:solidFill>
                <a:latin typeface="Times New Roman" pitchFamily="18" charset="0"/>
                <a:cs typeface="Times New Roman" pitchFamily="18" charset="0"/>
              </a:rPr>
              <a:t>The </a:t>
            </a:r>
            <a:r>
              <a:rPr lang="en-US" sz="1800" dirty="0" smtClean="0">
                <a:solidFill>
                  <a:prstClr val="black"/>
                </a:solidFill>
                <a:latin typeface="Times New Roman" pitchFamily="18" charset="0"/>
                <a:cs typeface="Times New Roman" pitchFamily="18" charset="0"/>
              </a:rPr>
              <a:t>capacitor’s </a:t>
            </a:r>
            <a:r>
              <a:rPr lang="en-US" sz="1800" dirty="0">
                <a:solidFill>
                  <a:prstClr val="black"/>
                </a:solidFill>
                <a:latin typeface="Times New Roman" pitchFamily="18" charset="0"/>
                <a:cs typeface="Times New Roman" pitchFamily="18" charset="0"/>
              </a:rPr>
              <a:t>voltage-current relationship is defined </a:t>
            </a:r>
            <a:r>
              <a:rPr lang="en-US" sz="1800" dirty="0" smtClean="0">
                <a:solidFill>
                  <a:prstClr val="black"/>
                </a:solidFill>
                <a:latin typeface="Times New Roman" pitchFamily="18" charset="0"/>
                <a:cs typeface="Times New Roman" pitchFamily="18" charset="0"/>
              </a:rPr>
              <a:t>as:</a:t>
            </a:r>
          </a:p>
          <a:p>
            <a:pPr marL="0" lvl="0" indent="0">
              <a:spcBef>
                <a:spcPts val="0"/>
              </a:spcBef>
              <a:buNone/>
            </a:pPr>
            <a:endParaRPr lang="en-US" sz="1800" dirty="0">
              <a:solidFill>
                <a:prstClr val="black"/>
              </a:solidFill>
              <a:latin typeface="Times New Roman" pitchFamily="18" charset="0"/>
              <a:cs typeface="Times New Roman" pitchFamily="18" charset="0"/>
            </a:endParaRPr>
          </a:p>
          <a:p>
            <a:pPr marL="0" lvl="0" indent="0">
              <a:spcBef>
                <a:spcPts val="0"/>
              </a:spcBef>
              <a:buNone/>
            </a:pPr>
            <a:endParaRPr lang="en-US" sz="1800" dirty="0" smtClean="0">
              <a:solidFill>
                <a:prstClr val="black"/>
              </a:solidFill>
              <a:latin typeface="Times New Roman" pitchFamily="18" charset="0"/>
              <a:cs typeface="Times New Roman" pitchFamily="18" charset="0"/>
            </a:endParaRPr>
          </a:p>
          <a:p>
            <a:pPr marL="0" lvl="0" indent="0">
              <a:spcBef>
                <a:spcPts val="0"/>
              </a:spcBef>
              <a:buNone/>
            </a:pPr>
            <a:endParaRPr lang="en-US" sz="1800" dirty="0">
              <a:solidFill>
                <a:prstClr val="black"/>
              </a:solidFill>
              <a:latin typeface="Times New Roman" pitchFamily="18" charset="0"/>
              <a:cs typeface="Times New Roman" pitchFamily="18" charset="0"/>
            </a:endParaRPr>
          </a:p>
          <a:p>
            <a:pPr marL="0" lvl="0" indent="0">
              <a:spcBef>
                <a:spcPts val="0"/>
              </a:spcBef>
              <a:buNone/>
            </a:pPr>
            <a:endParaRPr lang="en-US" sz="1800" dirty="0" smtClean="0">
              <a:solidFill>
                <a:prstClr val="black"/>
              </a:solidFill>
              <a:latin typeface="Times New Roman" pitchFamily="18" charset="0"/>
              <a:cs typeface="Times New Roman" pitchFamily="18" charset="0"/>
            </a:endParaRPr>
          </a:p>
          <a:p>
            <a:pPr marL="0" lvl="0" indent="0">
              <a:spcBef>
                <a:spcPts val="0"/>
              </a:spcBef>
              <a:buNone/>
            </a:pPr>
            <a:endParaRPr lang="en-US" sz="1800" dirty="0">
              <a:solidFill>
                <a:prstClr val="black"/>
              </a:solidFill>
              <a:latin typeface="Times New Roman" pitchFamily="18" charset="0"/>
              <a:cs typeface="Times New Roman" pitchFamily="18" charset="0"/>
            </a:endParaRPr>
          </a:p>
          <a:p>
            <a:r>
              <a:rPr lang="en-US" sz="2000" dirty="0">
                <a:latin typeface="Times New Roman"/>
              </a:rPr>
              <a:t>where </a:t>
            </a:r>
            <a:r>
              <a:rPr lang="en-US" sz="2000" i="1" dirty="0">
                <a:latin typeface="Times New Roman"/>
              </a:rPr>
              <a:t>q </a:t>
            </a:r>
            <a:r>
              <a:rPr lang="en-US" sz="2000" dirty="0">
                <a:latin typeface="Times New Roman"/>
              </a:rPr>
              <a:t>( </a:t>
            </a:r>
            <a:r>
              <a:rPr lang="en-US" sz="2000" i="1" dirty="0">
                <a:latin typeface="Times New Roman"/>
              </a:rPr>
              <a:t>t </a:t>
            </a:r>
            <a:r>
              <a:rPr lang="en-US" sz="2000" dirty="0">
                <a:latin typeface="Times New Roman"/>
              </a:rPr>
              <a:t>) is the amount of accumulated charge measured in coulombs and </a:t>
            </a:r>
            <a:r>
              <a:rPr lang="en-US" sz="2000" i="1" dirty="0">
                <a:latin typeface="Times New Roman"/>
              </a:rPr>
              <a:t>C </a:t>
            </a:r>
            <a:r>
              <a:rPr lang="en-US" sz="2000" dirty="0">
                <a:latin typeface="Times New Roman"/>
              </a:rPr>
              <a:t>is </a:t>
            </a:r>
            <a:r>
              <a:rPr lang="en-US" sz="2000" dirty="0" smtClean="0">
                <a:latin typeface="Times New Roman"/>
              </a:rPr>
              <a:t>the capacitance </a:t>
            </a:r>
            <a:r>
              <a:rPr lang="en-US" sz="2000" dirty="0">
                <a:latin typeface="Times New Roman"/>
              </a:rPr>
              <a:t>measured in farads (F </a:t>
            </a:r>
            <a:r>
              <a:rPr lang="en-US" sz="2000" dirty="0">
                <a:latin typeface="MathematicalPi-One"/>
              </a:rPr>
              <a:t> </a:t>
            </a:r>
            <a:r>
              <a:rPr lang="en-US" sz="2000" dirty="0">
                <a:latin typeface="Times New Roman"/>
              </a:rPr>
              <a:t>coulombs/volts). </a:t>
            </a:r>
            <a:endParaRPr lang="en-US" sz="2000" dirty="0" smtClean="0">
              <a:latin typeface="Times New Roman"/>
            </a:endParaRPr>
          </a:p>
          <a:p>
            <a:r>
              <a:rPr lang="en-US" sz="2000" dirty="0" smtClean="0">
                <a:latin typeface="Times New Roman"/>
              </a:rPr>
              <a:t>By </a:t>
            </a:r>
            <a:r>
              <a:rPr lang="en-US" sz="2000" dirty="0">
                <a:latin typeface="Times New Roman"/>
              </a:rPr>
              <a:t>differentiating this equation</a:t>
            </a:r>
            <a:r>
              <a:rPr lang="en-US" sz="2000" dirty="0" smtClean="0">
                <a:latin typeface="Times New Roman"/>
              </a:rPr>
              <a:t>, we </a:t>
            </a:r>
            <a:r>
              <a:rPr lang="en-US" sz="2000" dirty="0">
                <a:latin typeface="Times New Roman"/>
              </a:rPr>
              <a:t>can relate the displacement current to the rate of change of voltage</a:t>
            </a:r>
            <a:r>
              <a:rPr lang="en-US" sz="2000" dirty="0" smtClean="0">
                <a:latin typeface="Times New Roman"/>
              </a:rPr>
              <a:t>:</a:t>
            </a:r>
          </a:p>
          <a:p>
            <a:endParaRPr lang="en-US" sz="2000" dirty="0">
              <a:latin typeface="Times New Roman"/>
            </a:endParaRPr>
          </a:p>
          <a:p>
            <a:r>
              <a:rPr lang="en-US" sz="2800" b="1" dirty="0">
                <a:latin typeface="HelveticaLTStd-Blk"/>
              </a:rPr>
              <a:t>Inductor</a:t>
            </a:r>
          </a:p>
          <a:p>
            <a:r>
              <a:rPr lang="en-US" sz="2000" dirty="0">
                <a:latin typeface="Times New Roman"/>
              </a:rPr>
              <a:t>An </a:t>
            </a:r>
            <a:r>
              <a:rPr lang="en-US" sz="2000" b="1" dirty="0">
                <a:latin typeface="TimesNewRomanPS-BoldMT"/>
              </a:rPr>
              <a:t>inductor </a:t>
            </a:r>
            <a:r>
              <a:rPr lang="en-US" sz="2000" dirty="0">
                <a:latin typeface="Times New Roman"/>
              </a:rPr>
              <a:t>is a passive energy storage element that stores energy in the form of </a:t>
            </a:r>
            <a:r>
              <a:rPr lang="en-US" sz="2000" dirty="0" smtClean="0">
                <a:latin typeface="Times New Roman"/>
              </a:rPr>
              <a:t>a magnetic </a:t>
            </a:r>
            <a:r>
              <a:rPr lang="en-US" sz="2000" dirty="0">
                <a:latin typeface="Times New Roman"/>
              </a:rPr>
              <a:t>field. The simplest form of an inductor is a wire coil, which has a </a:t>
            </a:r>
            <a:r>
              <a:rPr lang="en-US" sz="2000" dirty="0" smtClean="0">
                <a:latin typeface="Times New Roman"/>
              </a:rPr>
              <a:t>tendency to </a:t>
            </a:r>
            <a:r>
              <a:rPr lang="en-US" sz="2000" dirty="0">
                <a:latin typeface="Times New Roman"/>
              </a:rPr>
              <a:t>maintain a magnetic field once established. The inductor’s characteristics are </a:t>
            </a:r>
            <a:r>
              <a:rPr lang="en-US" sz="2000" dirty="0" smtClean="0">
                <a:latin typeface="Times New Roman"/>
              </a:rPr>
              <a:t>a direct </a:t>
            </a:r>
            <a:r>
              <a:rPr lang="en-US" sz="2000" dirty="0">
                <a:latin typeface="Times New Roman"/>
              </a:rPr>
              <a:t>result of Faraday’s law of induction, </a:t>
            </a:r>
            <a:r>
              <a:rPr lang="en-US" sz="2000" dirty="0" smtClean="0">
                <a:latin typeface="Times New Roman"/>
              </a:rPr>
              <a:t>which </a:t>
            </a:r>
            <a:r>
              <a:rPr lang="en-US" sz="2000" dirty="0">
                <a:latin typeface="Times New Roman"/>
              </a:rPr>
              <a:t>states</a:t>
            </a:r>
            <a:r>
              <a:rPr lang="en-US" sz="2000" dirty="0" smtClean="0">
                <a:latin typeface="Times New Roman"/>
              </a:rPr>
              <a:t>        </a:t>
            </a:r>
            <a:r>
              <a:rPr lang="en-US" sz="2000" i="1" dirty="0"/>
              <a:t>V</a:t>
            </a:r>
            <a:r>
              <a:rPr lang="en-US" sz="2000" dirty="0"/>
              <a:t>(</a:t>
            </a:r>
            <a:r>
              <a:rPr lang="en-US" sz="2000" i="1" dirty="0"/>
              <a:t>t</a:t>
            </a:r>
            <a:r>
              <a:rPr lang="en-US" sz="2000" dirty="0" smtClean="0"/>
              <a:t>) = d</a:t>
            </a:r>
            <a:r>
              <a:rPr lang="el-GR" sz="2000" dirty="0" smtClean="0"/>
              <a:t>λ</a:t>
            </a:r>
            <a:r>
              <a:rPr lang="en-US" sz="2000" dirty="0" smtClean="0"/>
              <a:t> /</a:t>
            </a:r>
            <a:r>
              <a:rPr lang="en-US" sz="2000" dirty="0" err="1" smtClean="0"/>
              <a:t>d</a:t>
            </a:r>
            <a:r>
              <a:rPr lang="en-US" sz="2000" i="1" dirty="0" err="1" smtClean="0"/>
              <a:t>t</a:t>
            </a:r>
            <a:r>
              <a:rPr lang="en-US" sz="2000" i="1" dirty="0" smtClean="0"/>
              <a:t> </a:t>
            </a:r>
          </a:p>
          <a:p>
            <a:r>
              <a:rPr lang="en-US" sz="2000" dirty="0">
                <a:latin typeface="Times New Roman"/>
              </a:rPr>
              <a:t>where </a:t>
            </a:r>
            <a:r>
              <a:rPr lang="el-GR" sz="2000" dirty="0" smtClean="0">
                <a:latin typeface="Times New Roman"/>
              </a:rPr>
              <a:t>λ</a:t>
            </a:r>
            <a:r>
              <a:rPr lang="en-US" sz="2000" dirty="0" smtClean="0">
                <a:latin typeface="MathematicalPi-One"/>
              </a:rPr>
              <a:t> </a:t>
            </a:r>
            <a:r>
              <a:rPr lang="en-US" sz="2000" dirty="0">
                <a:latin typeface="Times New Roman"/>
              </a:rPr>
              <a:t>is the total </a:t>
            </a:r>
            <a:r>
              <a:rPr lang="en-US" sz="2000" b="1" dirty="0">
                <a:latin typeface="TimesNewRomanPS-BoldMT"/>
              </a:rPr>
              <a:t>magnetic flux </a:t>
            </a:r>
            <a:r>
              <a:rPr lang="en-US" sz="2000" dirty="0">
                <a:latin typeface="Times New Roman"/>
              </a:rPr>
              <a:t>through the coil windings due to the current</a:t>
            </a:r>
            <a:r>
              <a:rPr lang="en-US" sz="2000" dirty="0" smtClean="0">
                <a:latin typeface="Times New Roman"/>
              </a:rPr>
              <a:t>. Magnetic </a:t>
            </a:r>
            <a:r>
              <a:rPr lang="en-US" sz="2000" dirty="0">
                <a:latin typeface="Times New Roman"/>
              </a:rPr>
              <a:t>flux is measured in </a:t>
            </a:r>
            <a:r>
              <a:rPr lang="en-US" sz="2000" dirty="0" err="1" smtClean="0">
                <a:latin typeface="Times New Roman"/>
              </a:rPr>
              <a:t>Webers</a:t>
            </a:r>
            <a:r>
              <a:rPr lang="en-US" sz="2000" dirty="0" smtClean="0">
                <a:latin typeface="Times New Roman"/>
              </a:rPr>
              <a:t> </a:t>
            </a:r>
            <a:r>
              <a:rPr lang="en-US" sz="2000" dirty="0">
                <a:latin typeface="Times New Roman"/>
              </a:rPr>
              <a:t>(</a:t>
            </a:r>
            <a:r>
              <a:rPr lang="en-US" sz="2000" dirty="0" err="1">
                <a:latin typeface="Times New Roman"/>
              </a:rPr>
              <a:t>Wb</a:t>
            </a:r>
            <a:r>
              <a:rPr lang="en-US" sz="2000" dirty="0">
                <a:latin typeface="Times New Roman"/>
              </a:rPr>
              <a:t>). </a:t>
            </a:r>
            <a:endParaRPr lang="en-US" sz="2000" i="1"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3514" y="685800"/>
            <a:ext cx="351416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4110" y="2890836"/>
            <a:ext cx="1767138"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006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ar-IQ" dirty="0"/>
          </a:p>
        </p:txBody>
      </p:sp>
      <p:sp>
        <p:nvSpPr>
          <p:cNvPr id="3" name="Content Placeholder 2"/>
          <p:cNvSpPr>
            <a:spLocks noGrp="1"/>
          </p:cNvSpPr>
          <p:nvPr>
            <p:ph idx="1"/>
          </p:nvPr>
        </p:nvSpPr>
        <p:spPr>
          <a:xfrm>
            <a:off x="457200" y="1676400"/>
            <a:ext cx="8229600" cy="4648200"/>
          </a:xfrm>
        </p:spPr>
        <p:txBody>
          <a:bodyPr>
            <a:normAutofit fontScale="92500" lnSpcReduction="10000"/>
          </a:bodyPr>
          <a:lstStyle/>
          <a:p>
            <a:pPr marL="0" indent="0">
              <a:buNone/>
            </a:pPr>
            <a:r>
              <a:rPr lang="en-US" sz="2000" dirty="0" smtClean="0">
                <a:solidFill>
                  <a:srgbClr val="FF0000"/>
                </a:solidFill>
              </a:rPr>
              <a:t>A. Electric </a:t>
            </a:r>
            <a:r>
              <a:rPr lang="en-US" sz="2000" dirty="0" err="1" smtClean="0">
                <a:solidFill>
                  <a:srgbClr val="FF0000"/>
                </a:solidFill>
              </a:rPr>
              <a:t>ccts</a:t>
            </a:r>
            <a:r>
              <a:rPr lang="en-US" sz="2000" dirty="0" smtClean="0">
                <a:solidFill>
                  <a:srgbClr val="FF0000"/>
                </a:solidFill>
              </a:rPr>
              <a:t>                                                     B. Electronics</a:t>
            </a:r>
            <a:endParaRPr lang="en-US" sz="2200" dirty="0" smtClean="0">
              <a:solidFill>
                <a:srgbClr val="FF0000"/>
              </a:solidFill>
            </a:endParaRPr>
          </a:p>
          <a:p>
            <a:r>
              <a:rPr lang="en-US" sz="1800" dirty="0" smtClean="0">
                <a:solidFill>
                  <a:srgbClr val="FF0000"/>
                </a:solidFill>
              </a:rPr>
              <a:t>1 </a:t>
            </a:r>
            <a:r>
              <a:rPr lang="en-US" sz="1800" dirty="0">
                <a:solidFill>
                  <a:srgbClr val="FF0000"/>
                </a:solidFill>
              </a:rPr>
              <a:t>BASIC CONCEPTS OF </a:t>
            </a:r>
            <a:r>
              <a:rPr lang="en-US" sz="1800" dirty="0" smtClean="0">
                <a:solidFill>
                  <a:srgbClr val="FF0000"/>
                </a:solidFill>
              </a:rPr>
              <a:t>ELECTRICITY                       1. Introduction                </a:t>
            </a:r>
          </a:p>
          <a:p>
            <a:pPr lvl="0"/>
            <a:r>
              <a:rPr lang="en-US" sz="1800" dirty="0">
                <a:solidFill>
                  <a:srgbClr val="FF0000"/>
                </a:solidFill>
              </a:rPr>
              <a:t>2 OHM’s </a:t>
            </a:r>
            <a:r>
              <a:rPr lang="en-US" sz="1800" dirty="0" smtClean="0">
                <a:solidFill>
                  <a:srgbClr val="FF0000"/>
                </a:solidFill>
              </a:rPr>
              <a:t>LAW                                                             </a:t>
            </a:r>
            <a:r>
              <a:rPr lang="en-US" sz="1800" dirty="0">
                <a:solidFill>
                  <a:srgbClr val="FF0000"/>
                </a:solidFill>
              </a:rPr>
              <a:t>2.Semiconductor physics.</a:t>
            </a:r>
          </a:p>
          <a:p>
            <a:pPr lvl="0"/>
            <a:r>
              <a:rPr lang="en-US" sz="1800" dirty="0" smtClean="0">
                <a:solidFill>
                  <a:srgbClr val="FF0000"/>
                </a:solidFill>
              </a:rPr>
              <a:t>3. Basic Electrical Elements?                                   3.BJT </a:t>
            </a:r>
            <a:r>
              <a:rPr lang="en-US" sz="1800" dirty="0">
                <a:solidFill>
                  <a:srgbClr val="FF0000"/>
                </a:solidFill>
              </a:rPr>
              <a:t>Transistor.</a:t>
            </a:r>
          </a:p>
          <a:p>
            <a:r>
              <a:rPr lang="en-US" sz="1800" dirty="0">
                <a:solidFill>
                  <a:srgbClr val="FF0000"/>
                </a:solidFill>
              </a:rPr>
              <a:t> 4. </a:t>
            </a:r>
            <a:r>
              <a:rPr lang="en-US" sz="1800" dirty="0" err="1">
                <a:solidFill>
                  <a:srgbClr val="FF0000"/>
                </a:solidFill>
              </a:rPr>
              <a:t>Kirchoff”s</a:t>
            </a:r>
            <a:r>
              <a:rPr lang="en-US" sz="1800" dirty="0">
                <a:solidFill>
                  <a:srgbClr val="FF0000"/>
                </a:solidFill>
              </a:rPr>
              <a:t>  </a:t>
            </a:r>
            <a:r>
              <a:rPr lang="en-US" sz="1800" dirty="0" smtClean="0">
                <a:solidFill>
                  <a:srgbClr val="FF0000"/>
                </a:solidFill>
              </a:rPr>
              <a:t>Law                                                     4</a:t>
            </a:r>
            <a:r>
              <a:rPr lang="en-US" sz="1800" dirty="0">
                <a:solidFill>
                  <a:srgbClr val="FF0000"/>
                </a:solidFill>
              </a:rPr>
              <a:t>. Photo Transistor and </a:t>
            </a:r>
            <a:r>
              <a:rPr lang="en-US" sz="1800" dirty="0" err="1">
                <a:solidFill>
                  <a:srgbClr val="FF0000"/>
                </a:solidFill>
              </a:rPr>
              <a:t>optpisolators</a:t>
            </a:r>
            <a:r>
              <a:rPr lang="en-US" sz="1800" dirty="0" smtClean="0">
                <a:solidFill>
                  <a:srgbClr val="FF0000"/>
                </a:solidFill>
              </a:rPr>
              <a:t>   </a:t>
            </a:r>
          </a:p>
          <a:p>
            <a:r>
              <a:rPr lang="en-US" sz="1800" dirty="0" smtClean="0">
                <a:solidFill>
                  <a:srgbClr val="FF0000"/>
                </a:solidFill>
              </a:rPr>
              <a:t>5. </a:t>
            </a:r>
            <a:r>
              <a:rPr lang="en-US" sz="1800" dirty="0">
                <a:solidFill>
                  <a:srgbClr val="FF0000"/>
                </a:solidFill>
              </a:rPr>
              <a:t>Mesh </a:t>
            </a:r>
            <a:r>
              <a:rPr lang="en-US" sz="1800" dirty="0" smtClean="0">
                <a:solidFill>
                  <a:srgbClr val="FF0000"/>
                </a:solidFill>
              </a:rPr>
              <a:t>current                                                         5</a:t>
            </a:r>
            <a:r>
              <a:rPr lang="en-US" sz="1800" dirty="0">
                <a:solidFill>
                  <a:srgbClr val="FF0000"/>
                </a:solidFill>
              </a:rPr>
              <a:t>. FET Transistors</a:t>
            </a:r>
            <a:r>
              <a:rPr lang="en-US" sz="1800" dirty="0" smtClean="0">
                <a:solidFill>
                  <a:srgbClr val="FF0000"/>
                </a:solidFill>
              </a:rPr>
              <a:t>                                                          </a:t>
            </a:r>
          </a:p>
          <a:p>
            <a:r>
              <a:rPr lang="en-US" sz="1800" dirty="0" smtClean="0">
                <a:solidFill>
                  <a:srgbClr val="FF0000"/>
                </a:solidFill>
              </a:rPr>
              <a:t>6. Node voltage</a:t>
            </a:r>
          </a:p>
          <a:p>
            <a:r>
              <a:rPr lang="en-US" sz="1800" dirty="0" smtClean="0">
                <a:solidFill>
                  <a:srgbClr val="FF0000"/>
                </a:solidFill>
              </a:rPr>
              <a:t>7. Introduction </a:t>
            </a:r>
            <a:r>
              <a:rPr lang="en-US" sz="1800" dirty="0">
                <a:solidFill>
                  <a:srgbClr val="FF0000"/>
                </a:solidFill>
              </a:rPr>
              <a:t>to network </a:t>
            </a:r>
            <a:endParaRPr lang="en-US" sz="1800" dirty="0" smtClean="0">
              <a:solidFill>
                <a:srgbClr val="FF0000"/>
              </a:solidFill>
            </a:endParaRPr>
          </a:p>
          <a:p>
            <a:r>
              <a:rPr lang="en-US" sz="1800" dirty="0" smtClean="0">
                <a:solidFill>
                  <a:srgbClr val="FF0000"/>
                </a:solidFill>
              </a:rPr>
              <a:t>8. </a:t>
            </a:r>
            <a:r>
              <a:rPr lang="en-US" sz="1800" dirty="0" err="1" smtClean="0">
                <a:solidFill>
                  <a:srgbClr val="FF0000"/>
                </a:solidFill>
              </a:rPr>
              <a:t>Millman’s</a:t>
            </a:r>
            <a:r>
              <a:rPr lang="en-US" sz="1800" dirty="0" smtClean="0">
                <a:solidFill>
                  <a:srgbClr val="FF0000"/>
                </a:solidFill>
              </a:rPr>
              <a:t> </a:t>
            </a:r>
            <a:r>
              <a:rPr lang="en-US" sz="1800" dirty="0">
                <a:solidFill>
                  <a:srgbClr val="FF0000"/>
                </a:solidFill>
              </a:rPr>
              <a:t>Theorem </a:t>
            </a:r>
            <a:r>
              <a:rPr lang="en-US" sz="1800" dirty="0" smtClean="0">
                <a:solidFill>
                  <a:srgbClr val="FF0000"/>
                </a:solidFill>
              </a:rPr>
              <a:t>                                         </a:t>
            </a:r>
            <a:r>
              <a:rPr lang="en-US" sz="1800" u="sng" dirty="0" smtClean="0">
                <a:solidFill>
                  <a:srgbClr val="00B0F0"/>
                </a:solidFill>
              </a:rPr>
              <a:t>References</a:t>
            </a:r>
            <a:endParaRPr lang="en-US" sz="1800" u="sng" dirty="0" smtClean="0">
              <a:solidFill>
                <a:srgbClr val="FF0000"/>
              </a:solidFill>
            </a:endParaRPr>
          </a:p>
          <a:p>
            <a:r>
              <a:rPr lang="en-US" sz="1800" dirty="0" smtClean="0">
                <a:solidFill>
                  <a:srgbClr val="FF0000"/>
                </a:solidFill>
              </a:rPr>
              <a:t>9. Superposition </a:t>
            </a:r>
            <a:r>
              <a:rPr lang="en-US" sz="1800" dirty="0">
                <a:solidFill>
                  <a:srgbClr val="FF0000"/>
                </a:solidFill>
              </a:rPr>
              <a:t>Theorem </a:t>
            </a:r>
            <a:r>
              <a:rPr lang="en-US" sz="1800" dirty="0" smtClean="0">
                <a:solidFill>
                  <a:srgbClr val="FF0000"/>
                </a:solidFill>
              </a:rPr>
              <a:t>                             </a:t>
            </a:r>
            <a:r>
              <a:rPr lang="en-US" sz="1800" dirty="0" smtClean="0">
                <a:solidFill>
                  <a:srgbClr val="002060"/>
                </a:solidFill>
              </a:rPr>
              <a:t>1.. </a:t>
            </a:r>
            <a:r>
              <a:rPr lang="en-US" sz="1800" dirty="0" smtClean="0">
                <a:solidFill>
                  <a:srgbClr val="FF0000"/>
                </a:solidFill>
              </a:rPr>
              <a:t>  </a:t>
            </a:r>
            <a:r>
              <a:rPr lang="en-US" sz="1800" dirty="0" smtClean="0">
                <a:solidFill>
                  <a:srgbClr val="002060"/>
                </a:solidFill>
              </a:rPr>
              <a:t>Electric Circuits, </a:t>
            </a:r>
            <a:r>
              <a:rPr lang="en-US" sz="1800" dirty="0"/>
              <a:t>By Tony R. </a:t>
            </a:r>
            <a:r>
              <a:rPr lang="en-US" sz="1800" dirty="0" err="1"/>
              <a:t>Kuphaldt</a:t>
            </a:r>
            <a:r>
              <a:rPr lang="en-US" sz="1800" dirty="0"/>
              <a:t> .</a:t>
            </a:r>
            <a:endParaRPr lang="en-US" sz="1800" dirty="0" smtClean="0">
              <a:solidFill>
                <a:srgbClr val="FF0000"/>
              </a:solidFill>
            </a:endParaRPr>
          </a:p>
          <a:p>
            <a:r>
              <a:rPr lang="en-US" sz="1800" dirty="0" smtClean="0">
                <a:solidFill>
                  <a:srgbClr val="FF0000"/>
                </a:solidFill>
              </a:rPr>
              <a:t>10. Thevenin’s </a:t>
            </a:r>
            <a:r>
              <a:rPr lang="en-US" sz="1800" dirty="0">
                <a:solidFill>
                  <a:srgbClr val="FF0000"/>
                </a:solidFill>
              </a:rPr>
              <a:t>Theorem </a:t>
            </a:r>
            <a:r>
              <a:rPr lang="en-US" sz="1800" dirty="0" smtClean="0">
                <a:solidFill>
                  <a:srgbClr val="FF0000"/>
                </a:solidFill>
              </a:rPr>
              <a:t>                                 </a:t>
            </a:r>
            <a:r>
              <a:rPr lang="en-US" sz="1800" dirty="0" smtClean="0">
                <a:solidFill>
                  <a:srgbClr val="002060"/>
                </a:solidFill>
              </a:rPr>
              <a:t>2.   Electronic  principles, Elbert </a:t>
            </a:r>
            <a:r>
              <a:rPr lang="en-US" sz="1800" dirty="0" err="1" smtClean="0">
                <a:solidFill>
                  <a:srgbClr val="002060"/>
                </a:solidFill>
              </a:rPr>
              <a:t>Malvino</a:t>
            </a:r>
            <a:r>
              <a:rPr lang="en-US" sz="1800" dirty="0" smtClean="0">
                <a:solidFill>
                  <a:srgbClr val="002060"/>
                </a:solidFill>
              </a:rPr>
              <a:t> </a:t>
            </a:r>
          </a:p>
          <a:p>
            <a:r>
              <a:rPr lang="en-US" sz="1800" dirty="0" smtClean="0">
                <a:solidFill>
                  <a:srgbClr val="FF0000"/>
                </a:solidFill>
              </a:rPr>
              <a:t>11. Norton’s Theorem                                                   </a:t>
            </a:r>
            <a:r>
              <a:rPr lang="en-US" sz="1800" dirty="0" smtClean="0">
                <a:solidFill>
                  <a:srgbClr val="002060"/>
                </a:solidFill>
              </a:rPr>
              <a:t>and David Bates.</a:t>
            </a:r>
          </a:p>
          <a:p>
            <a:r>
              <a:rPr lang="en-US" sz="1800" dirty="0" smtClean="0">
                <a:solidFill>
                  <a:srgbClr val="FF0000"/>
                </a:solidFill>
              </a:rPr>
              <a:t>12 Alternating current Circuits. </a:t>
            </a:r>
          </a:p>
          <a:p>
            <a:r>
              <a:rPr lang="en-US" sz="1800" dirty="0" smtClean="0">
                <a:solidFill>
                  <a:srgbClr val="FF0000"/>
                </a:solidFill>
              </a:rPr>
              <a:t>13. Maximum </a:t>
            </a:r>
            <a:r>
              <a:rPr lang="en-US" sz="1800" dirty="0">
                <a:solidFill>
                  <a:srgbClr val="FF0000"/>
                </a:solidFill>
              </a:rPr>
              <a:t>Power Transfer Theorem </a:t>
            </a:r>
            <a:endParaRPr lang="en-US" sz="1800" dirty="0" smtClean="0">
              <a:solidFill>
                <a:srgbClr val="FF0000"/>
              </a:solidFill>
            </a:endParaRPr>
          </a:p>
          <a:p>
            <a:r>
              <a:rPr lang="en-US" sz="1800" dirty="0" smtClean="0">
                <a:solidFill>
                  <a:srgbClr val="FF0000"/>
                </a:solidFill>
              </a:rPr>
              <a:t>14. ∆</a:t>
            </a:r>
            <a:r>
              <a:rPr lang="en-US" sz="1800" dirty="0">
                <a:solidFill>
                  <a:srgbClr val="FF0000"/>
                </a:solidFill>
              </a:rPr>
              <a:t>-Y and Y-∆ conversions .</a:t>
            </a:r>
            <a:endParaRPr lang="en-US" sz="1800" dirty="0" smtClean="0">
              <a:solidFill>
                <a:srgbClr val="FF0000"/>
              </a:solidFill>
            </a:endParaRPr>
          </a:p>
          <a:p>
            <a:endParaRPr lang="ar-IQ" sz="1800" dirty="0"/>
          </a:p>
        </p:txBody>
      </p:sp>
    </p:spTree>
    <p:extLst>
      <p:ext uri="{BB962C8B-B14F-4D97-AF65-F5344CB8AC3E}">
        <p14:creationId xmlns:p14="http://schemas.microsoft.com/office/powerpoint/2010/main" val="27579729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229600" cy="6324600"/>
          </a:xfrm>
        </p:spPr>
        <p:txBody>
          <a:bodyPr>
            <a:normAutofit/>
          </a:bodyPr>
          <a:lstStyle/>
          <a:p>
            <a:pPr lvl="0"/>
            <a:r>
              <a:rPr lang="en-US" sz="2000" dirty="0">
                <a:solidFill>
                  <a:prstClr val="black"/>
                </a:solidFill>
                <a:latin typeface="Times New Roman"/>
              </a:rPr>
              <a:t>The magnetic field lines </a:t>
            </a:r>
            <a:endParaRPr lang="en-US" sz="2000" dirty="0" smtClean="0">
              <a:solidFill>
                <a:prstClr val="black"/>
              </a:solidFill>
              <a:latin typeface="Times New Roman"/>
            </a:endParaRPr>
          </a:p>
          <a:p>
            <a:pPr marL="0" lvl="0" indent="0">
              <a:buNone/>
            </a:pPr>
            <a:r>
              <a:rPr lang="en-US" sz="2000" dirty="0">
                <a:solidFill>
                  <a:prstClr val="black"/>
                </a:solidFill>
                <a:latin typeface="Times New Roman"/>
              </a:rPr>
              <a:t> </a:t>
            </a:r>
            <a:r>
              <a:rPr lang="en-US" sz="2000" dirty="0" smtClean="0">
                <a:solidFill>
                  <a:prstClr val="black"/>
                </a:solidFill>
                <a:latin typeface="Times New Roman"/>
              </a:rPr>
              <a:t>      surrounding </a:t>
            </a:r>
            <a:r>
              <a:rPr lang="en-US" sz="2000" dirty="0">
                <a:solidFill>
                  <a:prstClr val="black"/>
                </a:solidFill>
                <a:latin typeface="Times New Roman"/>
              </a:rPr>
              <a:t>an </a:t>
            </a:r>
            <a:r>
              <a:rPr lang="en-US" sz="2000" dirty="0" smtClean="0">
                <a:solidFill>
                  <a:prstClr val="black"/>
                </a:solidFill>
                <a:latin typeface="Times New Roman"/>
              </a:rPr>
              <a:t>inductor</a:t>
            </a:r>
          </a:p>
          <a:p>
            <a:pPr marL="0" lvl="0" indent="0">
              <a:buNone/>
            </a:pPr>
            <a:endParaRPr lang="en-US" sz="2000" i="1" dirty="0">
              <a:solidFill>
                <a:prstClr val="black"/>
              </a:solidFill>
              <a:latin typeface="Times New Roman"/>
            </a:endParaRPr>
          </a:p>
          <a:p>
            <a:r>
              <a:rPr lang="en-US" sz="2000" dirty="0"/>
              <a:t>For an ideal coil, the flux is proportional to the current:</a:t>
            </a:r>
          </a:p>
          <a:p>
            <a:r>
              <a:rPr lang="en-US" sz="2000" dirty="0" smtClean="0"/>
              <a:t>                        </a:t>
            </a:r>
            <a:r>
              <a:rPr lang="el-GR" sz="2000" dirty="0" smtClean="0"/>
              <a:t>λ </a:t>
            </a:r>
            <a:r>
              <a:rPr lang="el-GR" sz="2000" dirty="0"/>
              <a:t>= </a:t>
            </a:r>
            <a:r>
              <a:rPr lang="en-US" sz="2000" i="1" dirty="0" smtClean="0"/>
              <a:t>LI</a:t>
            </a:r>
          </a:p>
          <a:p>
            <a:r>
              <a:rPr lang="en-US" sz="2000" dirty="0"/>
              <a:t>where </a:t>
            </a:r>
            <a:r>
              <a:rPr lang="en-US" sz="2000" i="1" dirty="0"/>
              <a:t>L </a:t>
            </a:r>
            <a:r>
              <a:rPr lang="en-US" sz="2000" dirty="0"/>
              <a:t>is the inductance of the </a:t>
            </a:r>
            <a:endParaRPr lang="en-US" sz="2000" dirty="0" smtClean="0"/>
          </a:p>
          <a:p>
            <a:r>
              <a:rPr lang="en-US" sz="2000" dirty="0" smtClean="0"/>
              <a:t>coil</a:t>
            </a:r>
            <a:r>
              <a:rPr lang="en-US" sz="2000" dirty="0"/>
              <a:t>, which is assumed to be </a:t>
            </a:r>
            <a:endParaRPr lang="en-US" sz="2000" dirty="0" smtClean="0"/>
          </a:p>
          <a:p>
            <a:r>
              <a:rPr lang="en-US" sz="2000" dirty="0" smtClean="0"/>
              <a:t>Constant.</a:t>
            </a:r>
          </a:p>
          <a:p>
            <a:r>
              <a:rPr lang="en-US" sz="2000" dirty="0" smtClean="0"/>
              <a:t>The </a:t>
            </a:r>
            <a:r>
              <a:rPr lang="en-US" sz="2000" dirty="0"/>
              <a:t>unit </a:t>
            </a:r>
            <a:r>
              <a:rPr lang="en-US" sz="2000" dirty="0" smtClean="0"/>
              <a:t>of measure </a:t>
            </a:r>
            <a:r>
              <a:rPr lang="en-US" sz="2000" dirty="0"/>
              <a:t>of inductance is the </a:t>
            </a:r>
            <a:r>
              <a:rPr lang="en-US" sz="2000" b="1" dirty="0">
                <a:solidFill>
                  <a:srgbClr val="00B0F0"/>
                </a:solidFill>
              </a:rPr>
              <a:t>henry </a:t>
            </a:r>
            <a:r>
              <a:rPr lang="en-US" sz="2000" dirty="0">
                <a:solidFill>
                  <a:srgbClr val="00B0F0"/>
                </a:solidFill>
              </a:rPr>
              <a:t>(H </a:t>
            </a:r>
            <a:r>
              <a:rPr lang="en-US" sz="2000" b="1" dirty="0" smtClean="0">
                <a:solidFill>
                  <a:srgbClr val="00B0F0"/>
                </a:solidFill>
              </a:rPr>
              <a:t>=</a:t>
            </a:r>
            <a:r>
              <a:rPr lang="en-US" sz="2000" dirty="0" smtClean="0">
                <a:solidFill>
                  <a:srgbClr val="00B0F0"/>
                </a:solidFill>
              </a:rPr>
              <a:t> </a:t>
            </a:r>
            <a:r>
              <a:rPr lang="en-US" sz="2000" dirty="0" err="1">
                <a:solidFill>
                  <a:srgbClr val="00B0F0"/>
                </a:solidFill>
              </a:rPr>
              <a:t>Wb</a:t>
            </a:r>
            <a:r>
              <a:rPr lang="en-US" sz="2000" dirty="0">
                <a:solidFill>
                  <a:srgbClr val="00B0F0"/>
                </a:solidFill>
              </a:rPr>
              <a:t>/A</a:t>
            </a:r>
            <a:r>
              <a:rPr lang="en-US" sz="2000" dirty="0" smtClean="0">
                <a:solidFill>
                  <a:srgbClr val="00B0F0"/>
                </a:solidFill>
              </a:rPr>
              <a:t>).</a:t>
            </a:r>
          </a:p>
          <a:p>
            <a:r>
              <a:rPr lang="en-US" sz="2000" dirty="0"/>
              <a:t>inductor’s voltage-current relationship can be expressed as</a:t>
            </a:r>
          </a:p>
          <a:p>
            <a:pPr marL="0" indent="0">
              <a:buNone/>
            </a:pPr>
            <a:r>
              <a:rPr lang="en-US" sz="2000" i="1" dirty="0" smtClean="0"/>
              <a:t>                               V</a:t>
            </a:r>
            <a:r>
              <a:rPr lang="en-US" sz="2000" dirty="0" smtClean="0"/>
              <a:t>(</a:t>
            </a:r>
            <a:r>
              <a:rPr lang="en-US" sz="2000" i="1" dirty="0" smtClean="0"/>
              <a:t>t</a:t>
            </a:r>
            <a:r>
              <a:rPr lang="en-US" sz="2000" dirty="0" smtClean="0"/>
              <a:t>) = </a:t>
            </a:r>
            <a:r>
              <a:rPr lang="en-US" sz="2000" i="1" dirty="0" smtClean="0"/>
              <a:t>L </a:t>
            </a:r>
            <a:r>
              <a:rPr lang="en-US" sz="2000" dirty="0" err="1" smtClean="0"/>
              <a:t>d</a:t>
            </a:r>
            <a:r>
              <a:rPr lang="en-US" sz="2000" i="1" dirty="0" err="1" smtClean="0"/>
              <a:t>I</a:t>
            </a:r>
            <a:r>
              <a:rPr lang="en-US" sz="2000" i="1" dirty="0" smtClean="0"/>
              <a:t> / </a:t>
            </a:r>
            <a:r>
              <a:rPr lang="en-US" sz="2000" dirty="0" err="1" smtClean="0"/>
              <a:t>d</a:t>
            </a:r>
            <a:r>
              <a:rPr lang="en-US" sz="2000" i="1" dirty="0" err="1" smtClean="0"/>
              <a:t>t</a:t>
            </a:r>
            <a:endParaRPr lang="en-US" sz="2000" i="1" dirty="0" smtClean="0"/>
          </a:p>
          <a:p>
            <a:r>
              <a:rPr lang="en-US" sz="2000" dirty="0">
                <a:latin typeface="Times New Roman"/>
              </a:rPr>
              <a:t>voltage across an inductor is proportional to the rate </a:t>
            </a:r>
            <a:r>
              <a:rPr lang="en-US" sz="2000" dirty="0" smtClean="0">
                <a:latin typeface="Times New Roman"/>
              </a:rPr>
              <a:t>of change </a:t>
            </a:r>
            <a:r>
              <a:rPr lang="en-US" sz="2000" dirty="0">
                <a:latin typeface="Times New Roman"/>
              </a:rPr>
              <a:t>of the current through the inductor</a:t>
            </a:r>
            <a:r>
              <a:rPr lang="en-US" sz="2000" dirty="0" smtClean="0">
                <a:latin typeface="Times New Roman"/>
              </a:rPr>
              <a:t>.</a:t>
            </a:r>
          </a:p>
          <a:p>
            <a:r>
              <a:rPr lang="en-US" sz="2000" dirty="0">
                <a:latin typeface="Times New Roman"/>
              </a:rPr>
              <a:t>Integrating </a:t>
            </a:r>
            <a:r>
              <a:rPr lang="en-US" sz="2000" dirty="0" smtClean="0">
                <a:latin typeface="Times New Roman"/>
              </a:rPr>
              <a:t>Equation </a:t>
            </a:r>
          </a:p>
          <a:p>
            <a:r>
              <a:rPr lang="en-US" sz="2000" dirty="0">
                <a:latin typeface="Times New Roman"/>
              </a:rPr>
              <a:t>current</a:t>
            </a:r>
          </a:p>
          <a:p>
            <a:r>
              <a:rPr lang="en-US" sz="2000" dirty="0">
                <a:latin typeface="Times New Roman"/>
              </a:rPr>
              <a:t>through an inductor cannot change instantaneously</a:t>
            </a:r>
            <a:r>
              <a:rPr lang="en-US" sz="2000" dirty="0" smtClean="0">
                <a:latin typeface="Times New Roman"/>
              </a:rPr>
              <a:t>                   </a:t>
            </a:r>
            <a:endParaRPr lang="en-US" sz="2000" i="1" dirty="0"/>
          </a:p>
          <a:p>
            <a:endParaRPr lang="ar-IQ" sz="2000" dirty="0">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199" y="152400"/>
            <a:ext cx="3309937" cy="2909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4876800"/>
            <a:ext cx="1714313"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3363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normAutofit/>
          </a:bodyPr>
          <a:lstStyle/>
          <a:p>
            <a:r>
              <a:rPr lang="en-US" sz="2400" dirty="0" smtClean="0">
                <a:solidFill>
                  <a:srgbClr val="FF0000"/>
                </a:solidFill>
              </a:rPr>
              <a:t>4. Kirchhoff’s Laws</a:t>
            </a:r>
            <a:endParaRPr lang="ar-IQ" sz="2400" dirty="0">
              <a:solidFill>
                <a:srgbClr val="FF0000"/>
              </a:solidFill>
            </a:endParaRPr>
          </a:p>
        </p:txBody>
      </p:sp>
      <p:sp>
        <p:nvSpPr>
          <p:cNvPr id="3" name="Content Placeholder 2"/>
          <p:cNvSpPr>
            <a:spLocks noGrp="1"/>
          </p:cNvSpPr>
          <p:nvPr>
            <p:ph idx="1"/>
          </p:nvPr>
        </p:nvSpPr>
        <p:spPr>
          <a:xfrm>
            <a:off x="457200" y="990600"/>
            <a:ext cx="8229600" cy="5562600"/>
          </a:xfrm>
        </p:spPr>
        <p:txBody>
          <a:bodyPr>
            <a:normAutofit/>
          </a:bodyPr>
          <a:lstStyle/>
          <a:p>
            <a:r>
              <a:rPr lang="en-US" sz="2000" b="1" dirty="0" smtClean="0">
                <a:latin typeface="TimesNewRomanPS-BoldMT"/>
              </a:rPr>
              <a:t>4.1 Kirchhoff’s voltage law (KVL) </a:t>
            </a:r>
            <a:r>
              <a:rPr lang="en-US" sz="2000" dirty="0" smtClean="0">
                <a:latin typeface="Times New Roman"/>
              </a:rPr>
              <a:t>states that  the </a:t>
            </a:r>
          </a:p>
          <a:p>
            <a:r>
              <a:rPr lang="en-US" sz="2000" dirty="0" smtClean="0">
                <a:latin typeface="Times New Roman"/>
              </a:rPr>
              <a:t>sum of voltages around a closed loop or path is 0 </a:t>
            </a:r>
          </a:p>
          <a:p>
            <a:r>
              <a:rPr lang="en-US" sz="2000" dirty="0" smtClean="0">
                <a:latin typeface="Times New Roman"/>
              </a:rPr>
              <a:t>To apply KVL to a circuit, </a:t>
            </a:r>
          </a:p>
          <a:p>
            <a:r>
              <a:rPr lang="en-US" sz="2000" dirty="0" smtClean="0">
                <a:latin typeface="Times New Roman"/>
              </a:rPr>
              <a:t>first assume a current direction on</a:t>
            </a:r>
          </a:p>
          <a:p>
            <a:pPr marL="0" indent="0">
              <a:buNone/>
            </a:pPr>
            <a:r>
              <a:rPr lang="en-US" sz="2000" dirty="0" smtClean="0">
                <a:latin typeface="Times New Roman"/>
              </a:rPr>
              <a:t>         each branch of the circuit.</a:t>
            </a:r>
          </a:p>
          <a:p>
            <a:r>
              <a:rPr lang="en-US" sz="2000" dirty="0">
                <a:latin typeface="Times New Roman"/>
              </a:rPr>
              <a:t>assign the appropriate polarity to</a:t>
            </a:r>
          </a:p>
          <a:p>
            <a:pPr marL="0" indent="0">
              <a:buNone/>
            </a:pPr>
            <a:r>
              <a:rPr lang="en-US" sz="2000" dirty="0" smtClean="0">
                <a:latin typeface="Times New Roman"/>
              </a:rPr>
              <a:t>     the </a:t>
            </a:r>
            <a:r>
              <a:rPr lang="en-US" sz="2000" dirty="0">
                <a:latin typeface="Times New Roman"/>
              </a:rPr>
              <a:t>voltage across each passive </a:t>
            </a:r>
            <a:r>
              <a:rPr lang="en-US" sz="2000" dirty="0" smtClean="0">
                <a:latin typeface="Times New Roman"/>
              </a:rPr>
              <a:t>element</a:t>
            </a:r>
          </a:p>
          <a:p>
            <a:pPr marL="0" indent="0">
              <a:buNone/>
            </a:pPr>
            <a:endParaRPr lang="en-US" sz="2000" dirty="0" smtClean="0">
              <a:latin typeface="Times New Roman"/>
            </a:endParaRPr>
          </a:p>
          <a:p>
            <a:pPr marL="0" indent="0">
              <a:buNone/>
            </a:pPr>
            <a:endParaRPr lang="en-US" sz="2000" dirty="0" smtClean="0">
              <a:latin typeface="Times New Roman"/>
            </a:endParaRPr>
          </a:p>
          <a:p>
            <a:pPr marL="0" indent="0">
              <a:buNone/>
            </a:pPr>
            <a:r>
              <a:rPr lang="en-US" sz="2000" dirty="0" smtClean="0">
                <a:latin typeface="Times New Roman"/>
              </a:rPr>
              <a:t>          </a:t>
            </a:r>
            <a:endParaRPr lang="ar-IQ" sz="2000" dirty="0">
              <a:latin typeface="Times New Roman" pitchFamily="18" charset="0"/>
              <a:cs typeface="Times New Roman"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914400"/>
            <a:ext cx="1542596" cy="860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7453" y="1905000"/>
            <a:ext cx="3445498" cy="3525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82559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400800"/>
          </a:xfrm>
        </p:spPr>
        <p:txBody>
          <a:bodyPr>
            <a:normAutofit/>
          </a:bodyPr>
          <a:lstStyle/>
          <a:p>
            <a:r>
              <a:rPr lang="en-US" sz="2000" dirty="0">
                <a:latin typeface="Times New Roman"/>
              </a:rPr>
              <a:t>KVL will be used to find the current </a:t>
            </a:r>
            <a:r>
              <a:rPr lang="en-US" sz="2000" i="1" dirty="0">
                <a:latin typeface="Times New Roman"/>
              </a:rPr>
              <a:t>I</a:t>
            </a:r>
            <a:r>
              <a:rPr lang="en-US" sz="800" i="1" dirty="0">
                <a:latin typeface="Times New Roman"/>
              </a:rPr>
              <a:t>R </a:t>
            </a:r>
            <a:r>
              <a:rPr lang="en-US" sz="2000" dirty="0">
                <a:latin typeface="Times New Roman"/>
              </a:rPr>
              <a:t>in the following circuit</a:t>
            </a:r>
            <a:r>
              <a:rPr lang="en-US" sz="2000" dirty="0" smtClean="0">
                <a:latin typeface="Times New Roman"/>
              </a:rPr>
              <a:t>.</a:t>
            </a:r>
          </a:p>
          <a:p>
            <a:endParaRPr lang="en-US" sz="2000" dirty="0">
              <a:latin typeface="Times New Roman"/>
              <a:cs typeface="Times New Roman" pitchFamily="18" charset="0"/>
            </a:endParaRPr>
          </a:p>
          <a:p>
            <a:endParaRPr lang="en-US" sz="2000" dirty="0" smtClean="0">
              <a:latin typeface="Times New Roman"/>
              <a:cs typeface="Times New Roman" pitchFamily="18" charset="0"/>
            </a:endParaRPr>
          </a:p>
          <a:p>
            <a:endParaRPr lang="en-US" sz="2000" dirty="0">
              <a:latin typeface="Times New Roman"/>
              <a:cs typeface="Times New Roman" pitchFamily="18" charset="0"/>
            </a:endParaRPr>
          </a:p>
          <a:p>
            <a:endParaRPr lang="en-US" sz="2000" dirty="0" smtClean="0">
              <a:latin typeface="Times New Roman"/>
              <a:cs typeface="Times New Roman" pitchFamily="18" charset="0"/>
            </a:endParaRPr>
          </a:p>
          <a:p>
            <a:endParaRPr lang="en-US" sz="2000" dirty="0" smtClean="0">
              <a:latin typeface="Times New Roman"/>
            </a:endParaRPr>
          </a:p>
          <a:p>
            <a:endParaRPr lang="en-US" sz="2000" dirty="0">
              <a:latin typeface="Times New Roman"/>
            </a:endParaRPr>
          </a:p>
          <a:p>
            <a:r>
              <a:rPr lang="en-US" sz="2000" dirty="0" smtClean="0">
                <a:latin typeface="Times New Roman"/>
              </a:rPr>
              <a:t>The </a:t>
            </a:r>
            <a:r>
              <a:rPr lang="en-US" sz="2000" dirty="0">
                <a:latin typeface="Times New Roman"/>
              </a:rPr>
              <a:t>first step is to assume the current direction for </a:t>
            </a:r>
            <a:r>
              <a:rPr lang="en-US" sz="2000" i="1" dirty="0">
                <a:latin typeface="Times New Roman"/>
              </a:rPr>
              <a:t>I</a:t>
            </a:r>
            <a:r>
              <a:rPr lang="en-US" sz="800" i="1" dirty="0">
                <a:latin typeface="Times New Roman"/>
              </a:rPr>
              <a:t>R </a:t>
            </a:r>
            <a:r>
              <a:rPr lang="en-US" sz="2000" dirty="0" smtClean="0">
                <a:latin typeface="Times New Roman"/>
              </a:rPr>
              <a:t>.</a:t>
            </a:r>
          </a:p>
          <a:p>
            <a:r>
              <a:rPr lang="en-US" sz="2000" dirty="0">
                <a:latin typeface="Times New Roman"/>
              </a:rPr>
              <a:t>Starting at point </a:t>
            </a:r>
            <a:r>
              <a:rPr lang="en-US" sz="2000" i="1" dirty="0">
                <a:latin typeface="Times New Roman"/>
              </a:rPr>
              <a:t>A </a:t>
            </a:r>
            <a:r>
              <a:rPr lang="en-US" sz="2000" dirty="0">
                <a:latin typeface="Times New Roman"/>
              </a:rPr>
              <a:t>and progressing clockwise around the loop, we</a:t>
            </a:r>
          </a:p>
          <a:p>
            <a:r>
              <a:rPr lang="en-US" sz="2000" dirty="0">
                <a:latin typeface="Times New Roman"/>
              </a:rPr>
              <a:t>assign the first voltage sign we come to on each element </a:t>
            </a:r>
            <a:r>
              <a:rPr lang="en-US" sz="2000" dirty="0" smtClean="0">
                <a:latin typeface="Times New Roman"/>
              </a:rPr>
              <a:t>yielding</a:t>
            </a:r>
          </a:p>
          <a:p>
            <a:r>
              <a:rPr lang="en-US" sz="2000" dirty="0">
                <a:latin typeface="Times New Roman"/>
                <a:cs typeface="Times New Roman" pitchFamily="18" charset="0"/>
              </a:rPr>
              <a:t> </a:t>
            </a:r>
            <a:r>
              <a:rPr lang="en-US" sz="2000" dirty="0" smtClean="0">
                <a:latin typeface="Times New Roman"/>
                <a:cs typeface="Times New Roman" pitchFamily="18" charset="0"/>
              </a:rPr>
              <a:t>                                           </a:t>
            </a:r>
            <a:r>
              <a:rPr lang="en-US" sz="2000" dirty="0">
                <a:latin typeface="TT42FDo00"/>
              </a:rPr>
              <a:t>− </a:t>
            </a:r>
            <a:r>
              <a:rPr lang="en-US" sz="2000" i="1" dirty="0" err="1">
                <a:latin typeface="Times-Italic"/>
              </a:rPr>
              <a:t>V</a:t>
            </a:r>
            <a:r>
              <a:rPr lang="en-US" sz="800" i="1" dirty="0" err="1">
                <a:latin typeface="Times-Italic"/>
              </a:rPr>
              <a:t>s</a:t>
            </a:r>
            <a:r>
              <a:rPr lang="en-US" sz="800" i="1" dirty="0">
                <a:latin typeface="Times-Italic"/>
              </a:rPr>
              <a:t> </a:t>
            </a:r>
            <a:r>
              <a:rPr lang="en-US" sz="2000" dirty="0">
                <a:latin typeface="TT42FDo00"/>
              </a:rPr>
              <a:t>+ </a:t>
            </a:r>
            <a:r>
              <a:rPr lang="en-US" sz="2000" i="1" dirty="0">
                <a:latin typeface="Times-Italic"/>
              </a:rPr>
              <a:t>V</a:t>
            </a:r>
            <a:r>
              <a:rPr lang="en-US" sz="800" i="1" dirty="0">
                <a:latin typeface="Times-Italic"/>
              </a:rPr>
              <a:t>R </a:t>
            </a:r>
            <a:r>
              <a:rPr lang="en-US" sz="2000" dirty="0">
                <a:latin typeface="TT42FDo00"/>
              </a:rPr>
              <a:t>= </a:t>
            </a:r>
            <a:r>
              <a:rPr lang="en-US" sz="2000" dirty="0" smtClean="0">
                <a:latin typeface="Times-Roman"/>
              </a:rPr>
              <a:t>0</a:t>
            </a:r>
          </a:p>
          <a:p>
            <a:r>
              <a:rPr lang="en-US" sz="2000" dirty="0">
                <a:latin typeface="Times New Roman"/>
              </a:rPr>
              <a:t>Applying Ohm’s law</a:t>
            </a:r>
            <a:r>
              <a:rPr lang="en-US" sz="2000" dirty="0" smtClean="0">
                <a:latin typeface="Times New Roman"/>
              </a:rPr>
              <a:t>,           </a:t>
            </a:r>
            <a:r>
              <a:rPr lang="en-US" sz="2000" dirty="0" smtClean="0">
                <a:latin typeface="TT42FDo00"/>
              </a:rPr>
              <a:t>− </a:t>
            </a:r>
            <a:r>
              <a:rPr lang="en-US" sz="2000" i="1" dirty="0" err="1">
                <a:latin typeface="Times-Italic"/>
              </a:rPr>
              <a:t>V</a:t>
            </a:r>
            <a:r>
              <a:rPr lang="en-US" sz="800" i="1" dirty="0" err="1">
                <a:latin typeface="Times-Italic"/>
              </a:rPr>
              <a:t>s</a:t>
            </a:r>
            <a:r>
              <a:rPr lang="en-US" sz="800" i="1" dirty="0">
                <a:latin typeface="Times-Italic"/>
              </a:rPr>
              <a:t> </a:t>
            </a:r>
            <a:r>
              <a:rPr lang="en-US" sz="2000" dirty="0">
                <a:latin typeface="TT42FDo00"/>
              </a:rPr>
              <a:t>+ </a:t>
            </a:r>
            <a:r>
              <a:rPr lang="en-US" sz="2000" i="1" dirty="0">
                <a:latin typeface="Times-Italic"/>
              </a:rPr>
              <a:t>I</a:t>
            </a:r>
            <a:r>
              <a:rPr lang="en-US" sz="800" i="1" dirty="0">
                <a:latin typeface="Times-Italic"/>
              </a:rPr>
              <a:t>R</a:t>
            </a:r>
            <a:r>
              <a:rPr lang="en-US" sz="2000" i="1" dirty="0">
                <a:latin typeface="Times-Italic"/>
              </a:rPr>
              <a:t>R </a:t>
            </a:r>
            <a:r>
              <a:rPr lang="en-US" sz="2000" dirty="0">
                <a:latin typeface="TT42FDo00"/>
              </a:rPr>
              <a:t>= </a:t>
            </a:r>
            <a:r>
              <a:rPr lang="en-US" sz="2000" dirty="0" smtClean="0">
                <a:latin typeface="Times-Roman"/>
              </a:rPr>
              <a:t>0</a:t>
            </a:r>
          </a:p>
          <a:p>
            <a:r>
              <a:rPr lang="en-US" sz="2000" dirty="0">
                <a:latin typeface="Times New Roman"/>
              </a:rPr>
              <a:t>Therefore,</a:t>
            </a:r>
          </a:p>
          <a:p>
            <a:r>
              <a:rPr lang="pt-BR" sz="2000" i="1" dirty="0" smtClean="0">
                <a:latin typeface="Times-Italic"/>
              </a:rPr>
              <a:t>              I</a:t>
            </a:r>
            <a:r>
              <a:rPr lang="pt-BR" sz="800" i="1" dirty="0" smtClean="0">
                <a:latin typeface="Times-Italic"/>
              </a:rPr>
              <a:t>R </a:t>
            </a:r>
            <a:r>
              <a:rPr lang="pt-BR" sz="2000" dirty="0">
                <a:latin typeface="TT42FDo00"/>
              </a:rPr>
              <a:t>= </a:t>
            </a:r>
            <a:r>
              <a:rPr lang="pt-BR" sz="2000" i="1" dirty="0">
                <a:latin typeface="Times-Italic"/>
              </a:rPr>
              <a:t>V</a:t>
            </a:r>
            <a:r>
              <a:rPr lang="pt-BR" sz="800" i="1" dirty="0">
                <a:latin typeface="Times-Italic"/>
              </a:rPr>
              <a:t>s </a:t>
            </a:r>
            <a:r>
              <a:rPr lang="pt-BR" sz="800" i="1" dirty="0" smtClean="0">
                <a:latin typeface="Times-Italic"/>
              </a:rPr>
              <a:t>  </a:t>
            </a:r>
            <a:r>
              <a:rPr lang="pt-BR" sz="2000" dirty="0" smtClean="0">
                <a:latin typeface="TT42FDo00"/>
              </a:rPr>
              <a:t>⁄ </a:t>
            </a:r>
            <a:r>
              <a:rPr lang="pt-BR" sz="2000" i="1" dirty="0">
                <a:latin typeface="Times-Italic"/>
              </a:rPr>
              <a:t>R </a:t>
            </a:r>
            <a:r>
              <a:rPr lang="pt-BR" sz="2000" dirty="0">
                <a:latin typeface="TT42FDo00"/>
              </a:rPr>
              <a:t>= </a:t>
            </a:r>
            <a:r>
              <a:rPr lang="pt-BR" sz="2000" dirty="0">
                <a:latin typeface="Times-Roman"/>
              </a:rPr>
              <a:t>10 </a:t>
            </a:r>
            <a:r>
              <a:rPr lang="pt-BR" sz="2000" dirty="0">
                <a:latin typeface="TT42FDo00"/>
              </a:rPr>
              <a:t>⁄ </a:t>
            </a:r>
            <a:r>
              <a:rPr lang="pt-BR" sz="2000" dirty="0">
                <a:latin typeface="Times-Roman"/>
              </a:rPr>
              <a:t>1000 A </a:t>
            </a:r>
            <a:r>
              <a:rPr lang="pt-BR" sz="2000" dirty="0">
                <a:latin typeface="TT42FDo00"/>
              </a:rPr>
              <a:t>= </a:t>
            </a:r>
            <a:r>
              <a:rPr lang="pt-BR" sz="2000" dirty="0">
                <a:latin typeface="Times-Roman"/>
              </a:rPr>
              <a:t>10 mA</a:t>
            </a:r>
            <a:endParaRPr lang="ar-IQ" sz="2000" dirty="0">
              <a:latin typeface="Times New Roman" pitchFamily="18" charset="0"/>
              <a:cs typeface="Times New Roman" pitchFamily="18"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685800"/>
            <a:ext cx="3546088" cy="1710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44571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a:bodyPr>
          <a:lstStyle/>
          <a:p>
            <a:r>
              <a:rPr lang="en-US" sz="2000" b="1" dirty="0" smtClean="0">
                <a:latin typeface="TimesNewRomanPS-BoldMT"/>
              </a:rPr>
              <a:t>4.1 Kirchhoff’s </a:t>
            </a:r>
            <a:r>
              <a:rPr lang="en-US" sz="2000" b="1" dirty="0">
                <a:latin typeface="TimesNewRomanPS-BoldMT"/>
              </a:rPr>
              <a:t>current law (KCL) </a:t>
            </a:r>
            <a:r>
              <a:rPr lang="en-US" sz="2000" dirty="0">
                <a:latin typeface="Times New Roman"/>
              </a:rPr>
              <a:t>states that the sum of the currents flowing </a:t>
            </a:r>
            <a:r>
              <a:rPr lang="en-US" sz="2000" dirty="0" smtClean="0">
                <a:latin typeface="Times New Roman"/>
              </a:rPr>
              <a:t>into a </a:t>
            </a:r>
            <a:r>
              <a:rPr lang="en-US" sz="2000" dirty="0">
                <a:latin typeface="Times New Roman"/>
              </a:rPr>
              <a:t>closed surface or node is 0. </a:t>
            </a:r>
          </a:p>
          <a:p>
            <a:pPr marL="0" indent="0">
              <a:buNone/>
            </a:pPr>
            <a:r>
              <a:rPr lang="nn-NO" sz="2000" i="1" dirty="0" smtClean="0">
                <a:latin typeface="Times-Italic"/>
              </a:rPr>
              <a:t>                                               I</a:t>
            </a:r>
            <a:r>
              <a:rPr lang="nn-NO" sz="800" dirty="0" smtClean="0">
                <a:latin typeface="Times-Roman"/>
              </a:rPr>
              <a:t>1 </a:t>
            </a:r>
            <a:r>
              <a:rPr lang="nn-NO" sz="2000" dirty="0">
                <a:latin typeface="TT42A4o00"/>
              </a:rPr>
              <a:t>+ </a:t>
            </a:r>
            <a:r>
              <a:rPr lang="nn-NO" sz="2000" i="1" dirty="0">
                <a:latin typeface="Times-Italic"/>
              </a:rPr>
              <a:t>I</a:t>
            </a:r>
            <a:r>
              <a:rPr lang="nn-NO" sz="800" dirty="0">
                <a:latin typeface="Times-Roman"/>
              </a:rPr>
              <a:t>2 </a:t>
            </a:r>
            <a:r>
              <a:rPr lang="nn-NO" sz="2000" dirty="0">
                <a:latin typeface="TT42A4o00"/>
              </a:rPr>
              <a:t>− </a:t>
            </a:r>
            <a:r>
              <a:rPr lang="nn-NO" sz="2000" i="1" dirty="0">
                <a:latin typeface="Times-Italic"/>
              </a:rPr>
              <a:t>I</a:t>
            </a:r>
            <a:r>
              <a:rPr lang="nn-NO" sz="800" dirty="0">
                <a:latin typeface="Times-Roman"/>
              </a:rPr>
              <a:t>3 </a:t>
            </a:r>
            <a:r>
              <a:rPr lang="nn-NO" sz="2000" dirty="0">
                <a:latin typeface="TT42A4o00"/>
              </a:rPr>
              <a:t>= </a:t>
            </a:r>
            <a:r>
              <a:rPr lang="nn-NO" sz="2000" dirty="0">
                <a:latin typeface="Times-Roman"/>
              </a:rPr>
              <a:t>0 </a:t>
            </a:r>
            <a:endParaRPr lang="nn-NO" sz="2000" dirty="0" smtClean="0">
              <a:latin typeface="Times-Roman"/>
            </a:endParaRPr>
          </a:p>
          <a:p>
            <a:pPr marL="0" indent="0">
              <a:buNone/>
            </a:pPr>
            <a:r>
              <a:rPr lang="en-US" sz="2000" dirty="0" smtClean="0">
                <a:latin typeface="Times New Roman"/>
              </a:rPr>
              <a:t>More </a:t>
            </a:r>
            <a:r>
              <a:rPr lang="en-US" sz="2000" dirty="0">
                <a:latin typeface="Times New Roman"/>
              </a:rPr>
              <a:t>generally</a:t>
            </a:r>
            <a:r>
              <a:rPr lang="en-US" sz="2000" dirty="0" smtClean="0">
                <a:latin typeface="Times New Roman"/>
              </a:rPr>
              <a:t>,</a:t>
            </a:r>
          </a:p>
          <a:p>
            <a:pPr marL="0" indent="0">
              <a:buNone/>
            </a:pPr>
            <a:endParaRPr lang="en-US" sz="2000" dirty="0">
              <a:latin typeface="Times New Roman"/>
            </a:endParaRPr>
          </a:p>
          <a:p>
            <a:pPr marL="0" indent="0">
              <a:buNone/>
            </a:pPr>
            <a:endParaRPr lang="en-US" sz="2000" dirty="0" smtClean="0">
              <a:latin typeface="Times New Roman"/>
            </a:endParaRPr>
          </a:p>
          <a:p>
            <a:pPr marL="0" indent="0">
              <a:buNone/>
            </a:pPr>
            <a:endParaRPr lang="en-US" sz="2000" dirty="0">
              <a:latin typeface="Times New Roman"/>
            </a:endParaRPr>
          </a:p>
          <a:p>
            <a:pPr marL="0" indent="0">
              <a:buNone/>
            </a:pPr>
            <a:r>
              <a:rPr lang="en-US" sz="2000" dirty="0" smtClean="0">
                <a:latin typeface="Times New Roman"/>
              </a:rPr>
              <a:t>         </a:t>
            </a:r>
            <a:endParaRPr lang="ar-IQ" sz="2000" dirty="0">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0408" y="1447800"/>
            <a:ext cx="1660208"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895600"/>
            <a:ext cx="5536504" cy="233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129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FF0000"/>
                </a:solidFill>
                <a:latin typeface="HelveticaLTStd-Blk"/>
              </a:rPr>
              <a:t>4.2 Series </a:t>
            </a:r>
            <a:r>
              <a:rPr lang="en-US" sz="2800" b="1" dirty="0">
                <a:solidFill>
                  <a:srgbClr val="FF0000"/>
                </a:solidFill>
                <a:latin typeface="HelveticaLTStd-Blk"/>
              </a:rPr>
              <a:t>Resistance Circuit</a:t>
            </a:r>
            <a:endParaRPr lang="ar-IQ" sz="2800"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sz="2000" dirty="0">
                <a:latin typeface="Times New Roman"/>
              </a:rPr>
              <a:t>Applying KVL to the simple series resistor circuit illustrated in </a:t>
            </a:r>
            <a:r>
              <a:rPr lang="en-US" sz="2000" dirty="0" smtClean="0">
                <a:latin typeface="Times New Roman"/>
              </a:rPr>
              <a:t>Figure yields some </a:t>
            </a:r>
            <a:r>
              <a:rPr lang="en-US" sz="2000" dirty="0">
                <a:latin typeface="Times New Roman"/>
              </a:rPr>
              <a:t>useful results. Assuming a current direction </a:t>
            </a:r>
            <a:r>
              <a:rPr lang="en-US" sz="2000" i="1" dirty="0">
                <a:latin typeface="Times New Roman"/>
              </a:rPr>
              <a:t>I, </a:t>
            </a:r>
            <a:r>
              <a:rPr lang="en-US" sz="2000" dirty="0">
                <a:latin typeface="Times New Roman"/>
              </a:rPr>
              <a:t>starting at node </a:t>
            </a:r>
            <a:r>
              <a:rPr lang="en-US" sz="2000" i="1" dirty="0">
                <a:latin typeface="Times New Roman"/>
              </a:rPr>
              <a:t>A, </a:t>
            </a:r>
            <a:r>
              <a:rPr lang="en-US" sz="2000" dirty="0">
                <a:latin typeface="Times New Roman"/>
              </a:rPr>
              <a:t>and </a:t>
            </a:r>
            <a:r>
              <a:rPr lang="en-US" sz="2000" dirty="0" smtClean="0">
                <a:latin typeface="Times New Roman"/>
              </a:rPr>
              <a:t>following a </a:t>
            </a:r>
            <a:r>
              <a:rPr lang="en-US" sz="2000" dirty="0">
                <a:latin typeface="Times New Roman"/>
              </a:rPr>
              <a:t>clockwise direction yields</a:t>
            </a:r>
          </a:p>
          <a:p>
            <a:r>
              <a:rPr lang="en-US" sz="2000" dirty="0" smtClean="0">
                <a:latin typeface="Times-Roman"/>
              </a:rPr>
              <a:t>  – </a:t>
            </a:r>
            <a:r>
              <a:rPr lang="en-US" sz="2000" i="1" dirty="0" err="1">
                <a:latin typeface="Times-Italic"/>
              </a:rPr>
              <a:t>V</a:t>
            </a:r>
            <a:r>
              <a:rPr lang="en-US" sz="800" i="1" dirty="0" err="1">
                <a:latin typeface="Times-Italic"/>
              </a:rPr>
              <a:t>s</a:t>
            </a:r>
            <a:r>
              <a:rPr lang="en-US" sz="800" i="1" dirty="0">
                <a:latin typeface="Times-Italic"/>
              </a:rPr>
              <a:t> </a:t>
            </a:r>
            <a:r>
              <a:rPr lang="ar-IQ" sz="2000" dirty="0">
                <a:solidFill>
                  <a:prstClr val="black"/>
                </a:solidFill>
                <a:latin typeface="TT42A4o00"/>
              </a:rPr>
              <a:t>+ </a:t>
            </a:r>
            <a:r>
              <a:rPr lang="en-US" sz="2000" dirty="0" smtClean="0">
                <a:solidFill>
                  <a:prstClr val="black"/>
                </a:solidFill>
                <a:latin typeface="TT42A4o00"/>
              </a:rPr>
              <a:t> </a:t>
            </a:r>
            <a:r>
              <a:rPr lang="en-US" sz="2000" i="1" dirty="0" smtClean="0">
                <a:latin typeface="Times-Italic"/>
              </a:rPr>
              <a:t>V</a:t>
            </a:r>
            <a:r>
              <a:rPr lang="en-US" sz="800" i="1" dirty="0" smtClean="0">
                <a:latin typeface="Times-Italic"/>
              </a:rPr>
              <a:t>R</a:t>
            </a:r>
            <a:r>
              <a:rPr lang="en-US" sz="800" dirty="0" smtClean="0">
                <a:latin typeface="Times-Roman"/>
              </a:rPr>
              <a:t>1 </a:t>
            </a:r>
            <a:r>
              <a:rPr lang="ar-IQ" sz="2000" dirty="0">
                <a:solidFill>
                  <a:prstClr val="black"/>
                </a:solidFill>
                <a:latin typeface="TT42A4o00"/>
              </a:rPr>
              <a:t>+ </a:t>
            </a:r>
            <a:r>
              <a:rPr lang="en-US" sz="2000" dirty="0" smtClean="0">
                <a:solidFill>
                  <a:prstClr val="black"/>
                </a:solidFill>
                <a:latin typeface="TT42A4o00"/>
              </a:rPr>
              <a:t> </a:t>
            </a:r>
            <a:r>
              <a:rPr lang="en-US" sz="2000" i="1" dirty="0" smtClean="0">
                <a:latin typeface="Times-Italic"/>
              </a:rPr>
              <a:t>V</a:t>
            </a:r>
            <a:r>
              <a:rPr lang="en-US" sz="800" i="1" dirty="0" smtClean="0">
                <a:latin typeface="Times-Italic"/>
              </a:rPr>
              <a:t>R</a:t>
            </a:r>
            <a:r>
              <a:rPr lang="en-US" sz="800" dirty="0" smtClean="0">
                <a:latin typeface="Times-Roman"/>
              </a:rPr>
              <a:t>2  </a:t>
            </a:r>
            <a:r>
              <a:rPr lang="ar-IQ" sz="2000" dirty="0" smtClean="0">
                <a:latin typeface="TT42A4o00"/>
              </a:rPr>
              <a:t>=  </a:t>
            </a:r>
            <a:r>
              <a:rPr lang="en-US" sz="2000" dirty="0" smtClean="0">
                <a:latin typeface="TT42A4o00"/>
              </a:rPr>
              <a:t> 0</a:t>
            </a:r>
          </a:p>
          <a:p>
            <a:r>
              <a:rPr lang="en-US" sz="2000" dirty="0">
                <a:latin typeface="Times New Roman"/>
              </a:rPr>
              <a:t>From Ohm’s law,</a:t>
            </a:r>
          </a:p>
          <a:p>
            <a:r>
              <a:rPr lang="en-US" sz="2000" i="1" dirty="0" smtClean="0">
                <a:latin typeface="Times-Italic"/>
              </a:rPr>
              <a:t>    V</a:t>
            </a:r>
            <a:r>
              <a:rPr lang="en-US" sz="800" i="1" dirty="0" smtClean="0">
                <a:latin typeface="Times-Italic"/>
              </a:rPr>
              <a:t>R</a:t>
            </a:r>
            <a:r>
              <a:rPr lang="en-US" sz="800" dirty="0" smtClean="0">
                <a:latin typeface="Times-Roman"/>
              </a:rPr>
              <a:t>1 </a:t>
            </a:r>
            <a:r>
              <a:rPr lang="en-US" sz="2000" dirty="0" smtClean="0">
                <a:latin typeface="TT42A4o00"/>
              </a:rPr>
              <a:t>= </a:t>
            </a:r>
            <a:r>
              <a:rPr lang="en-US" sz="2000" i="1" dirty="0">
                <a:latin typeface="Times-Italic"/>
              </a:rPr>
              <a:t>IR</a:t>
            </a:r>
            <a:r>
              <a:rPr lang="en-US" sz="800" dirty="0">
                <a:latin typeface="Times-Roman"/>
              </a:rPr>
              <a:t>1 </a:t>
            </a:r>
            <a:r>
              <a:rPr lang="en-US" sz="800" dirty="0" smtClean="0">
                <a:latin typeface="Times-Roman"/>
              </a:rPr>
              <a:t>     </a:t>
            </a:r>
            <a:r>
              <a:rPr lang="en-US" sz="2000" dirty="0" smtClean="0">
                <a:latin typeface="Times New Roman"/>
              </a:rPr>
              <a:t>and     </a:t>
            </a:r>
            <a:r>
              <a:rPr lang="en-US" sz="2000" i="1" dirty="0" smtClean="0">
                <a:latin typeface="Times-Italic"/>
              </a:rPr>
              <a:t>V</a:t>
            </a:r>
            <a:r>
              <a:rPr lang="en-US" sz="800" i="1" dirty="0" smtClean="0">
                <a:latin typeface="Times-Italic"/>
              </a:rPr>
              <a:t>R</a:t>
            </a:r>
            <a:r>
              <a:rPr lang="en-US" sz="800" dirty="0" smtClean="0">
                <a:latin typeface="Times-Roman"/>
              </a:rPr>
              <a:t>2 </a:t>
            </a:r>
            <a:r>
              <a:rPr lang="en-US" sz="2000" dirty="0" smtClean="0">
                <a:latin typeface="TT42A4o00"/>
              </a:rPr>
              <a:t>= </a:t>
            </a:r>
            <a:r>
              <a:rPr lang="en-US" sz="2000" i="1" dirty="0" smtClean="0">
                <a:latin typeface="Times-Italic"/>
              </a:rPr>
              <a:t>IR</a:t>
            </a:r>
            <a:r>
              <a:rPr lang="en-US" sz="800" dirty="0" smtClean="0">
                <a:latin typeface="Times-Roman"/>
              </a:rPr>
              <a:t>2</a:t>
            </a:r>
          </a:p>
          <a:p>
            <a:r>
              <a:rPr lang="en-US" sz="2000" dirty="0">
                <a:latin typeface="Times New Roman"/>
              </a:rPr>
              <a:t>Substituting these two equations into </a:t>
            </a:r>
            <a:r>
              <a:rPr lang="en-US" sz="2000" dirty="0" smtClean="0">
                <a:latin typeface="Times New Roman"/>
              </a:rPr>
              <a:t>above</a:t>
            </a:r>
          </a:p>
          <a:p>
            <a:r>
              <a:rPr lang="en-US" sz="2000" dirty="0" smtClean="0">
                <a:latin typeface="Times New Roman"/>
              </a:rPr>
              <a:t>Equation  gives</a:t>
            </a:r>
            <a:endParaRPr lang="en-US" sz="2000" dirty="0">
              <a:latin typeface="Times New Roman"/>
            </a:endParaRPr>
          </a:p>
          <a:p>
            <a:r>
              <a:rPr lang="en-US" sz="2000" dirty="0">
                <a:latin typeface="TT42A4o00"/>
              </a:rPr>
              <a:t>− </a:t>
            </a:r>
            <a:r>
              <a:rPr lang="en-US" sz="2000" i="1" dirty="0" err="1">
                <a:latin typeface="Times-Italic"/>
              </a:rPr>
              <a:t>V</a:t>
            </a:r>
            <a:r>
              <a:rPr lang="en-US" sz="800" i="1" dirty="0" err="1">
                <a:latin typeface="Times-Italic"/>
              </a:rPr>
              <a:t>s</a:t>
            </a:r>
            <a:r>
              <a:rPr lang="en-US" sz="800" i="1" dirty="0">
                <a:latin typeface="Times-Italic"/>
              </a:rPr>
              <a:t> </a:t>
            </a:r>
            <a:r>
              <a:rPr lang="en-US" sz="2000" dirty="0">
                <a:latin typeface="TT42A4o00"/>
              </a:rPr>
              <a:t>+ </a:t>
            </a:r>
            <a:r>
              <a:rPr lang="en-US" sz="2000" i="1" dirty="0">
                <a:latin typeface="Times-Italic"/>
              </a:rPr>
              <a:t>IR</a:t>
            </a:r>
            <a:r>
              <a:rPr lang="en-US" sz="800" dirty="0">
                <a:latin typeface="Times-Roman"/>
              </a:rPr>
              <a:t>1 </a:t>
            </a:r>
            <a:r>
              <a:rPr lang="en-US" sz="2000" dirty="0">
                <a:latin typeface="TT42A4o00"/>
              </a:rPr>
              <a:t>+ </a:t>
            </a:r>
            <a:r>
              <a:rPr lang="en-US" sz="2000" i="1" dirty="0">
                <a:latin typeface="Times-Italic"/>
              </a:rPr>
              <a:t>IR</a:t>
            </a:r>
            <a:r>
              <a:rPr lang="en-US" sz="800" dirty="0">
                <a:latin typeface="Times-Roman"/>
              </a:rPr>
              <a:t>2 </a:t>
            </a:r>
            <a:r>
              <a:rPr lang="en-US" sz="2000" dirty="0">
                <a:latin typeface="TT42A4o00"/>
              </a:rPr>
              <a:t>= </a:t>
            </a:r>
            <a:r>
              <a:rPr lang="en-US" sz="2000" dirty="0" smtClean="0">
                <a:latin typeface="Times-Roman"/>
              </a:rPr>
              <a:t>0 </a:t>
            </a:r>
            <a:r>
              <a:rPr lang="en-US" sz="2000" dirty="0">
                <a:latin typeface="Times New Roman"/>
              </a:rPr>
              <a:t>and solving for </a:t>
            </a:r>
            <a:r>
              <a:rPr lang="en-US" sz="2000" i="1" dirty="0">
                <a:latin typeface="Times New Roman"/>
              </a:rPr>
              <a:t>I </a:t>
            </a:r>
            <a:r>
              <a:rPr lang="en-US" sz="2000" dirty="0" smtClean="0">
                <a:latin typeface="Times New Roman"/>
              </a:rPr>
              <a:t>yields:</a:t>
            </a:r>
          </a:p>
          <a:p>
            <a:r>
              <a:rPr lang="en-US" sz="2000" dirty="0">
                <a:latin typeface="Times New Roman"/>
              </a:rPr>
              <a:t>if we had a single resistor of value </a:t>
            </a:r>
            <a:r>
              <a:rPr lang="en-US" sz="2000" i="1" dirty="0" smtClean="0">
                <a:latin typeface="Times New Roman"/>
              </a:rPr>
              <a:t>R</a:t>
            </a:r>
            <a:r>
              <a:rPr lang="en-US" sz="800" dirty="0" smtClean="0">
                <a:latin typeface="Times New Roman"/>
              </a:rPr>
              <a:t>1 </a:t>
            </a:r>
            <a:r>
              <a:rPr lang="en-US" sz="1900" dirty="0" smtClean="0">
                <a:latin typeface="Times New Roman"/>
              </a:rPr>
              <a:t> + </a:t>
            </a:r>
            <a:r>
              <a:rPr lang="en-US" sz="800" dirty="0" smtClean="0">
                <a:latin typeface="Times New Roman"/>
              </a:rPr>
              <a:t> </a:t>
            </a:r>
            <a:r>
              <a:rPr lang="en-US" sz="2000" i="1" dirty="0" smtClean="0">
                <a:latin typeface="Times New Roman"/>
              </a:rPr>
              <a:t>R</a:t>
            </a:r>
            <a:r>
              <a:rPr lang="en-US" sz="800" dirty="0" smtClean="0">
                <a:latin typeface="Times New Roman"/>
              </a:rPr>
              <a:t>2 </a:t>
            </a:r>
            <a:r>
              <a:rPr lang="en-US" sz="2000" dirty="0">
                <a:latin typeface="Times New Roman"/>
              </a:rPr>
              <a:t>, </a:t>
            </a:r>
            <a:endParaRPr lang="en-US" sz="2000" dirty="0" smtClean="0">
              <a:latin typeface="Times New Roman"/>
            </a:endParaRPr>
          </a:p>
          <a:p>
            <a:r>
              <a:rPr lang="en-US" sz="2000" dirty="0" smtClean="0">
                <a:latin typeface="Times New Roman"/>
              </a:rPr>
              <a:t>we </a:t>
            </a:r>
            <a:r>
              <a:rPr lang="en-US" sz="2000" dirty="0">
                <a:latin typeface="Times New Roman"/>
              </a:rPr>
              <a:t>would have the </a:t>
            </a:r>
            <a:r>
              <a:rPr lang="en-US" sz="2000" dirty="0" smtClean="0">
                <a:latin typeface="Times New Roman"/>
              </a:rPr>
              <a:t>same result</a:t>
            </a:r>
            <a:r>
              <a:rPr lang="en-US" sz="2000" dirty="0">
                <a:latin typeface="Times New Roman"/>
              </a:rPr>
              <a:t>. </a:t>
            </a:r>
            <a:endParaRPr lang="en-US" sz="2000" dirty="0" smtClean="0">
              <a:latin typeface="Times New Roman"/>
            </a:endParaRPr>
          </a:p>
          <a:p>
            <a:r>
              <a:rPr lang="en-US" sz="2000" dirty="0" smtClean="0">
                <a:latin typeface="Times New Roman"/>
              </a:rPr>
              <a:t>Therefore </a:t>
            </a:r>
            <a:r>
              <a:rPr lang="en-US" sz="2000" dirty="0">
                <a:latin typeface="Times New Roman"/>
              </a:rPr>
              <a:t>resistors in series add, and the equivalent resistance of a series</a:t>
            </a:r>
          </a:p>
          <a:p>
            <a:r>
              <a:rPr lang="en-US" sz="2000" dirty="0">
                <a:latin typeface="Times New Roman"/>
              </a:rPr>
              <a:t>resistance circuit is</a:t>
            </a:r>
            <a:r>
              <a:rPr lang="en-US" sz="2000" dirty="0" smtClean="0">
                <a:latin typeface="Times New Roman"/>
              </a:rPr>
              <a:t>    </a:t>
            </a:r>
            <a:r>
              <a:rPr lang="en-US" sz="2000" i="1" dirty="0" err="1" smtClean="0">
                <a:latin typeface="Times-Italic"/>
              </a:rPr>
              <a:t>R</a:t>
            </a:r>
            <a:r>
              <a:rPr lang="en-US" sz="800" dirty="0" err="1" smtClean="0">
                <a:latin typeface="Times-Roman"/>
              </a:rPr>
              <a:t>eq</a:t>
            </a:r>
            <a:r>
              <a:rPr lang="en-US" sz="800" dirty="0" smtClean="0">
                <a:latin typeface="Times-Roman"/>
              </a:rPr>
              <a:t> </a:t>
            </a:r>
            <a:r>
              <a:rPr lang="en-US" sz="2000" dirty="0">
                <a:latin typeface="TT42A4o00"/>
              </a:rPr>
              <a:t>= </a:t>
            </a:r>
            <a:r>
              <a:rPr lang="en-US" sz="2000" i="1" dirty="0">
                <a:latin typeface="Times-Italic"/>
              </a:rPr>
              <a:t>R</a:t>
            </a:r>
            <a:r>
              <a:rPr lang="en-US" sz="800" dirty="0">
                <a:latin typeface="Times-Roman"/>
              </a:rPr>
              <a:t>1 </a:t>
            </a:r>
            <a:r>
              <a:rPr lang="en-US" sz="2000" dirty="0">
                <a:latin typeface="TT42A4o00"/>
              </a:rPr>
              <a:t>+ </a:t>
            </a:r>
            <a:r>
              <a:rPr lang="en-US" sz="2000" i="1" dirty="0" smtClean="0">
                <a:latin typeface="Times-Italic"/>
              </a:rPr>
              <a:t>R</a:t>
            </a:r>
            <a:r>
              <a:rPr lang="en-US" sz="800" dirty="0" smtClean="0">
                <a:latin typeface="Times-Roman"/>
              </a:rPr>
              <a:t>2</a:t>
            </a:r>
            <a:r>
              <a:rPr lang="en-US" sz="1800" dirty="0" smtClean="0">
                <a:latin typeface="Times-Roman"/>
              </a:rPr>
              <a:t>        or    </a:t>
            </a:r>
            <a:r>
              <a:rPr lang="en-US" sz="800" dirty="0" smtClean="0">
                <a:latin typeface="Times-Roman"/>
              </a:rPr>
              <a:t>  </a:t>
            </a:r>
            <a:endParaRPr lang="ar-IQ" sz="2000" dirty="0">
              <a:latin typeface="Times New Roman" pitchFamily="18" charset="0"/>
              <a:cs typeface="Times New Roman" pitchFamily="18"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362200"/>
            <a:ext cx="2987675" cy="1792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5086" y="4240048"/>
            <a:ext cx="1716314" cy="803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2168" y="5486400"/>
            <a:ext cx="1580469" cy="76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3110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normAutofit fontScale="92500" lnSpcReduction="10000"/>
          </a:bodyPr>
          <a:lstStyle/>
          <a:p>
            <a:r>
              <a:rPr lang="en-US" sz="2000" dirty="0">
                <a:latin typeface="Times New Roman"/>
              </a:rPr>
              <a:t>By applying KVL to capacitor and inductor </a:t>
            </a:r>
            <a:r>
              <a:rPr lang="en-US" sz="2000" dirty="0" smtClean="0">
                <a:latin typeface="Times New Roman"/>
              </a:rPr>
              <a:t>circuits  </a:t>
            </a:r>
            <a:r>
              <a:rPr lang="en-US" sz="2000" dirty="0">
                <a:latin typeface="Times New Roman"/>
              </a:rPr>
              <a:t>it can be shown </a:t>
            </a:r>
            <a:r>
              <a:rPr lang="en-US" sz="2000" dirty="0" smtClean="0">
                <a:latin typeface="Times New Roman"/>
              </a:rPr>
              <a:t>that: </a:t>
            </a:r>
            <a:r>
              <a:rPr lang="en-US" sz="2000" dirty="0">
                <a:solidFill>
                  <a:srgbClr val="002060"/>
                </a:solidFill>
                <a:latin typeface="Times New Roman"/>
              </a:rPr>
              <a:t>two capacitors in series combine </a:t>
            </a:r>
            <a:r>
              <a:rPr lang="en-US" sz="2000" dirty="0" smtClean="0">
                <a:solidFill>
                  <a:srgbClr val="002060"/>
                </a:solidFill>
                <a:latin typeface="Times New Roman"/>
              </a:rPr>
              <a:t>as:</a:t>
            </a:r>
          </a:p>
          <a:p>
            <a:endParaRPr lang="en-US" sz="2000" dirty="0">
              <a:latin typeface="Times New Roman"/>
              <a:cs typeface="Times New Roman" pitchFamily="18" charset="0"/>
            </a:endParaRPr>
          </a:p>
          <a:p>
            <a:endParaRPr lang="en-US" sz="2000" dirty="0" smtClean="0">
              <a:latin typeface="Times New Roman"/>
              <a:cs typeface="Times New Roman" pitchFamily="18" charset="0"/>
            </a:endParaRPr>
          </a:p>
          <a:p>
            <a:r>
              <a:rPr lang="en-US" sz="2000" dirty="0" smtClean="0">
                <a:solidFill>
                  <a:srgbClr val="002060"/>
                </a:solidFill>
                <a:latin typeface="Times New Roman"/>
              </a:rPr>
              <a:t>and </a:t>
            </a:r>
            <a:r>
              <a:rPr lang="en-US" sz="2000" dirty="0">
                <a:solidFill>
                  <a:srgbClr val="002060"/>
                </a:solidFill>
                <a:latin typeface="Times New Roman"/>
              </a:rPr>
              <a:t>two </a:t>
            </a:r>
            <a:r>
              <a:rPr lang="en-US" sz="2000" dirty="0" smtClean="0">
                <a:solidFill>
                  <a:srgbClr val="002060"/>
                </a:solidFill>
                <a:latin typeface="Times New Roman"/>
              </a:rPr>
              <a:t>inductors </a:t>
            </a:r>
            <a:r>
              <a:rPr lang="en-US" sz="2000" dirty="0">
                <a:solidFill>
                  <a:srgbClr val="002060"/>
                </a:solidFill>
                <a:latin typeface="Times New Roman"/>
              </a:rPr>
              <a:t>in series add</a:t>
            </a:r>
            <a:r>
              <a:rPr lang="en-US" sz="2000" dirty="0" smtClean="0">
                <a:latin typeface="Times New Roman"/>
              </a:rPr>
              <a:t>:</a:t>
            </a:r>
          </a:p>
          <a:p>
            <a:endParaRPr lang="en-US" sz="2000" dirty="0" smtClean="0">
              <a:latin typeface="Times New Roman"/>
            </a:endParaRPr>
          </a:p>
          <a:p>
            <a:r>
              <a:rPr lang="en-US" sz="2000" dirty="0" smtClean="0">
                <a:latin typeface="Times New Roman"/>
              </a:rPr>
              <a:t>A </a:t>
            </a:r>
            <a:r>
              <a:rPr lang="en-US" sz="2000" dirty="0">
                <a:latin typeface="Times New Roman"/>
              </a:rPr>
              <a:t>circuit containing </a:t>
            </a:r>
            <a:r>
              <a:rPr lang="en-US" sz="2000" dirty="0">
                <a:solidFill>
                  <a:srgbClr val="FF0000"/>
                </a:solidFill>
                <a:latin typeface="Times New Roman"/>
              </a:rPr>
              <a:t>two resistors in series </a:t>
            </a:r>
            <a:r>
              <a:rPr lang="en-US" sz="2000" dirty="0">
                <a:latin typeface="Times New Roman"/>
              </a:rPr>
              <a:t>is referred to as a </a:t>
            </a:r>
            <a:r>
              <a:rPr lang="en-US" sz="2000" b="1" dirty="0">
                <a:solidFill>
                  <a:srgbClr val="FF0000"/>
                </a:solidFill>
                <a:latin typeface="TimesNewRomanPS-BoldMT"/>
              </a:rPr>
              <a:t>voltage </a:t>
            </a:r>
            <a:r>
              <a:rPr lang="en-US" sz="2000" b="1" dirty="0" smtClean="0">
                <a:solidFill>
                  <a:srgbClr val="FF0000"/>
                </a:solidFill>
                <a:latin typeface="TimesNewRomanPS-BoldMT"/>
              </a:rPr>
              <a:t>divider  </a:t>
            </a:r>
            <a:r>
              <a:rPr lang="en-US" sz="2000" dirty="0" smtClean="0">
                <a:latin typeface="Times New Roman"/>
              </a:rPr>
              <a:t>because </a:t>
            </a:r>
            <a:r>
              <a:rPr lang="en-US" sz="2000" dirty="0">
                <a:latin typeface="Times New Roman"/>
              </a:rPr>
              <a:t>the source voltage </a:t>
            </a:r>
            <a:r>
              <a:rPr lang="en-US" sz="2000" i="1" dirty="0" err="1">
                <a:latin typeface="Times New Roman"/>
              </a:rPr>
              <a:t>V</a:t>
            </a:r>
            <a:r>
              <a:rPr lang="en-US" sz="800" i="1" dirty="0" err="1">
                <a:latin typeface="Times New Roman"/>
              </a:rPr>
              <a:t>s</a:t>
            </a:r>
            <a:r>
              <a:rPr lang="en-US" sz="800" i="1" dirty="0">
                <a:latin typeface="Times New Roman"/>
              </a:rPr>
              <a:t> </a:t>
            </a:r>
            <a:r>
              <a:rPr lang="en-US" sz="800" i="1" dirty="0" smtClean="0">
                <a:latin typeface="Times New Roman"/>
              </a:rPr>
              <a:t>  </a:t>
            </a:r>
            <a:r>
              <a:rPr lang="en-US" sz="2000" dirty="0" smtClean="0">
                <a:latin typeface="Times New Roman"/>
              </a:rPr>
              <a:t>divides </a:t>
            </a:r>
            <a:r>
              <a:rPr lang="en-US" sz="2000" dirty="0">
                <a:latin typeface="Times New Roman"/>
              </a:rPr>
              <a:t>between each resistor</a:t>
            </a:r>
            <a:r>
              <a:rPr lang="en-US" sz="2000" dirty="0" smtClean="0">
                <a:latin typeface="Times New Roman"/>
              </a:rPr>
              <a:t>.</a:t>
            </a:r>
          </a:p>
          <a:p>
            <a:r>
              <a:rPr lang="en-US" sz="2000" dirty="0">
                <a:latin typeface="Times New Roman"/>
              </a:rPr>
              <a:t>Expressions for </a:t>
            </a:r>
            <a:r>
              <a:rPr lang="en-US" sz="2000" dirty="0" smtClean="0">
                <a:latin typeface="Times New Roman"/>
              </a:rPr>
              <a:t>the resistor </a:t>
            </a:r>
            <a:r>
              <a:rPr lang="en-US" sz="2000" dirty="0">
                <a:latin typeface="Times New Roman"/>
              </a:rPr>
              <a:t>voltages </a:t>
            </a:r>
            <a:endParaRPr lang="en-US" sz="2000" dirty="0" smtClean="0">
              <a:latin typeface="Times New Roman"/>
            </a:endParaRPr>
          </a:p>
          <a:p>
            <a:pPr marL="0" indent="0">
              <a:buNone/>
            </a:pPr>
            <a:r>
              <a:rPr lang="en-US" sz="2000" dirty="0">
                <a:latin typeface="Times New Roman"/>
              </a:rPr>
              <a:t> </a:t>
            </a:r>
            <a:r>
              <a:rPr lang="en-US" sz="2000" dirty="0" smtClean="0">
                <a:latin typeface="Times New Roman"/>
              </a:rPr>
              <a:t>                  can </a:t>
            </a:r>
            <a:r>
              <a:rPr lang="en-US" sz="2000" dirty="0">
                <a:latin typeface="Times New Roman"/>
              </a:rPr>
              <a:t>be </a:t>
            </a:r>
            <a:r>
              <a:rPr lang="en-US" sz="2000" dirty="0" smtClean="0">
                <a:latin typeface="Times New Roman"/>
              </a:rPr>
              <a:t>obtained:</a:t>
            </a:r>
          </a:p>
          <a:p>
            <a:endParaRPr lang="en-US" sz="2000" dirty="0" smtClean="0">
              <a:latin typeface="Times New Roman"/>
            </a:endParaRPr>
          </a:p>
          <a:p>
            <a:r>
              <a:rPr lang="en-US" sz="2000" dirty="0" smtClean="0">
                <a:latin typeface="Times New Roman"/>
              </a:rPr>
              <a:t>In </a:t>
            </a:r>
            <a:r>
              <a:rPr lang="en-US" sz="2000" dirty="0">
                <a:latin typeface="Times New Roman"/>
              </a:rPr>
              <a:t>general, for </a:t>
            </a:r>
            <a:r>
              <a:rPr lang="en-US" sz="2000" i="1" dirty="0">
                <a:latin typeface="Times New Roman"/>
              </a:rPr>
              <a:t>N </a:t>
            </a:r>
            <a:r>
              <a:rPr lang="en-US" sz="2000" dirty="0">
                <a:latin typeface="Times New Roman"/>
              </a:rPr>
              <a:t>resistors connected in series with a total applied voltage </a:t>
            </a:r>
            <a:endParaRPr lang="en-US" sz="2000" dirty="0" smtClean="0">
              <a:latin typeface="Times New Roman"/>
            </a:endParaRPr>
          </a:p>
          <a:p>
            <a:r>
              <a:rPr lang="en-US" sz="2000" dirty="0" smtClean="0">
                <a:latin typeface="Times New Roman"/>
              </a:rPr>
              <a:t>Of </a:t>
            </a:r>
            <a:r>
              <a:rPr lang="en-US" sz="2000" i="1" dirty="0" err="1" smtClean="0">
                <a:latin typeface="Times New Roman"/>
              </a:rPr>
              <a:t>V</a:t>
            </a:r>
            <a:r>
              <a:rPr lang="en-US" sz="1400" i="1" dirty="0" err="1" smtClean="0">
                <a:latin typeface="Times New Roman"/>
              </a:rPr>
              <a:t>s</a:t>
            </a:r>
            <a:r>
              <a:rPr lang="en-US" sz="800" i="1" dirty="0" smtClean="0">
                <a:latin typeface="Times New Roman"/>
              </a:rPr>
              <a:t> </a:t>
            </a:r>
            <a:r>
              <a:rPr lang="en-US" sz="2000" dirty="0">
                <a:latin typeface="Times New Roman"/>
              </a:rPr>
              <a:t>, </a:t>
            </a:r>
            <a:r>
              <a:rPr lang="en-US" sz="2000" dirty="0" smtClean="0">
                <a:latin typeface="Times New Roman"/>
              </a:rPr>
              <a:t>the voltage </a:t>
            </a:r>
            <a:r>
              <a:rPr lang="en-US" sz="2000" i="1" dirty="0" err="1" smtClean="0">
                <a:latin typeface="Times New Roman"/>
              </a:rPr>
              <a:t>V</a:t>
            </a:r>
            <a:r>
              <a:rPr lang="en-US" sz="1600" i="1" dirty="0" err="1" smtClean="0">
                <a:latin typeface="Times New Roman"/>
              </a:rPr>
              <a:t>ri</a:t>
            </a:r>
            <a:r>
              <a:rPr lang="en-US" sz="800" i="1" dirty="0" smtClean="0">
                <a:latin typeface="Times New Roman"/>
              </a:rPr>
              <a:t>   </a:t>
            </a:r>
            <a:r>
              <a:rPr lang="en-US" sz="2000" dirty="0" smtClean="0">
                <a:latin typeface="Times New Roman"/>
              </a:rPr>
              <a:t>across </a:t>
            </a:r>
            <a:r>
              <a:rPr lang="en-US" sz="2000" dirty="0">
                <a:latin typeface="Times New Roman"/>
              </a:rPr>
              <a:t>any resistor </a:t>
            </a:r>
            <a:r>
              <a:rPr lang="en-US" sz="2000" i="1" dirty="0" err="1" smtClean="0">
                <a:latin typeface="Times New Roman"/>
              </a:rPr>
              <a:t>R</a:t>
            </a:r>
            <a:r>
              <a:rPr lang="en-US" sz="1600" i="1" dirty="0" err="1" smtClean="0">
                <a:latin typeface="Times New Roman"/>
              </a:rPr>
              <a:t>i</a:t>
            </a:r>
            <a:r>
              <a:rPr lang="en-US" sz="1600" i="1" dirty="0" smtClean="0">
                <a:latin typeface="Times New Roman"/>
              </a:rPr>
              <a:t>  </a:t>
            </a:r>
            <a:r>
              <a:rPr lang="en-US" sz="2000" dirty="0" smtClean="0">
                <a:latin typeface="Times New Roman"/>
              </a:rPr>
              <a:t>is:</a:t>
            </a:r>
          </a:p>
          <a:p>
            <a:endParaRPr lang="en-US" sz="2000" dirty="0" smtClean="0">
              <a:latin typeface="Times New Roman"/>
            </a:endParaRPr>
          </a:p>
          <a:p>
            <a:endParaRPr lang="en-US" sz="2000" dirty="0" smtClean="0">
              <a:solidFill>
                <a:srgbClr val="00B0F0"/>
              </a:solidFill>
              <a:latin typeface="Times New Roman"/>
            </a:endParaRPr>
          </a:p>
          <a:p>
            <a:endParaRPr lang="en-US" sz="2000" dirty="0" smtClean="0">
              <a:solidFill>
                <a:srgbClr val="00B0F0"/>
              </a:solidFill>
              <a:latin typeface="Times New Roman"/>
            </a:endParaRPr>
          </a:p>
          <a:p>
            <a:r>
              <a:rPr lang="en-US" sz="2000" dirty="0" smtClean="0">
                <a:solidFill>
                  <a:srgbClr val="00B0F0"/>
                </a:solidFill>
                <a:latin typeface="Times New Roman"/>
              </a:rPr>
              <a:t>Voltage </a:t>
            </a:r>
            <a:r>
              <a:rPr lang="en-US" sz="2000" dirty="0">
                <a:solidFill>
                  <a:srgbClr val="00B0F0"/>
                </a:solidFill>
                <a:latin typeface="Times New Roman"/>
              </a:rPr>
              <a:t>dividers are useful because </a:t>
            </a:r>
            <a:r>
              <a:rPr lang="en-US" sz="2000" dirty="0" smtClean="0">
                <a:solidFill>
                  <a:srgbClr val="00B0F0"/>
                </a:solidFill>
                <a:latin typeface="Times New Roman"/>
              </a:rPr>
              <a:t>they  </a:t>
            </a:r>
            <a:r>
              <a:rPr lang="en-US" sz="2000" dirty="0">
                <a:solidFill>
                  <a:srgbClr val="00B0F0"/>
                </a:solidFill>
                <a:latin typeface="Times New Roman"/>
              </a:rPr>
              <a:t>allow us to create different </a:t>
            </a:r>
            <a:r>
              <a:rPr lang="en-US" sz="2000" dirty="0" smtClean="0">
                <a:solidFill>
                  <a:srgbClr val="00B0F0"/>
                </a:solidFill>
                <a:latin typeface="Times New Roman"/>
              </a:rPr>
              <a:t>reference  voltages </a:t>
            </a:r>
            <a:r>
              <a:rPr lang="en-US" sz="2000" dirty="0">
                <a:solidFill>
                  <a:srgbClr val="00B0F0"/>
                </a:solidFill>
                <a:latin typeface="Times New Roman"/>
              </a:rPr>
              <a:t>in a circuit even if the circuit is </a:t>
            </a:r>
            <a:r>
              <a:rPr lang="en-US" sz="2000" dirty="0" smtClean="0">
                <a:solidFill>
                  <a:srgbClr val="00B0F0"/>
                </a:solidFill>
                <a:latin typeface="Times New Roman"/>
              </a:rPr>
              <a:t> energized </a:t>
            </a:r>
            <a:r>
              <a:rPr lang="en-US" sz="2000" dirty="0">
                <a:solidFill>
                  <a:srgbClr val="00B0F0"/>
                </a:solidFill>
                <a:latin typeface="Times New Roman"/>
              </a:rPr>
              <a:t>only by a single output supply.</a:t>
            </a:r>
            <a:endParaRPr lang="en-US" sz="2000" dirty="0" smtClean="0">
              <a:solidFill>
                <a:srgbClr val="00B0F0"/>
              </a:solidFill>
              <a:latin typeface="Times New Roman"/>
            </a:endParaRPr>
          </a:p>
          <a:p>
            <a:pPr marL="0" indent="0">
              <a:buNone/>
            </a:pPr>
            <a:r>
              <a:rPr lang="en-US" sz="2000" dirty="0" smtClean="0">
                <a:latin typeface="Times New Roman"/>
              </a:rPr>
              <a:t> </a:t>
            </a:r>
          </a:p>
          <a:p>
            <a:endParaRPr lang="ar-IQ" sz="2000" dirty="0">
              <a:latin typeface="Times New Roman" pitchFamily="18" charset="0"/>
              <a:cs typeface="Times New Roman" pitchFamily="18"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9881" y="740229"/>
            <a:ext cx="2190345" cy="93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9457" y="1603829"/>
            <a:ext cx="2059767" cy="525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9881" y="2735942"/>
            <a:ext cx="3307094" cy="703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4038600"/>
            <a:ext cx="2568575" cy="1148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6990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400" b="1" dirty="0" smtClean="0">
                <a:solidFill>
                  <a:srgbClr val="FF0000"/>
                </a:solidFill>
              </a:rPr>
              <a:t>4.3 </a:t>
            </a:r>
            <a:r>
              <a:rPr lang="en-US" sz="2400" b="1" dirty="0">
                <a:solidFill>
                  <a:srgbClr val="FF0000"/>
                </a:solidFill>
                <a:latin typeface="HelveticaLTStd-Blk"/>
              </a:rPr>
              <a:t>Parallel Resistance Circuit</a:t>
            </a:r>
            <a:endParaRPr lang="ar-IQ" sz="2400" b="1" dirty="0">
              <a:solidFill>
                <a:srgbClr val="FF0000"/>
              </a:solidFill>
            </a:endParaRPr>
          </a:p>
        </p:txBody>
      </p:sp>
      <p:sp>
        <p:nvSpPr>
          <p:cNvPr id="3" name="Content Placeholder 2"/>
          <p:cNvSpPr>
            <a:spLocks noGrp="1"/>
          </p:cNvSpPr>
          <p:nvPr>
            <p:ph idx="1"/>
          </p:nvPr>
        </p:nvSpPr>
        <p:spPr>
          <a:xfrm>
            <a:off x="457200" y="990600"/>
            <a:ext cx="8229600" cy="5486400"/>
          </a:xfrm>
        </p:spPr>
        <p:txBody>
          <a:bodyPr>
            <a:normAutofit/>
          </a:bodyPr>
          <a:lstStyle/>
          <a:p>
            <a:r>
              <a:rPr lang="en-US" sz="2000" dirty="0">
                <a:latin typeface="Times New Roman"/>
              </a:rPr>
              <a:t>Applying KCL to the simple parallel resistor circuit illustrated in Figure ,</a:t>
            </a:r>
            <a:r>
              <a:rPr lang="en-US" sz="2000" dirty="0" smtClean="0">
                <a:latin typeface="Times New Roman"/>
              </a:rPr>
              <a:t> also yields </a:t>
            </a:r>
            <a:r>
              <a:rPr lang="en-US" sz="2000" dirty="0">
                <a:latin typeface="Times New Roman"/>
              </a:rPr>
              <a:t>some useful results. Because each resistor experiences the same voltage </a:t>
            </a:r>
            <a:r>
              <a:rPr lang="en-US" sz="2000" i="1" dirty="0" err="1">
                <a:latin typeface="Times New Roman"/>
              </a:rPr>
              <a:t>V</a:t>
            </a:r>
            <a:r>
              <a:rPr lang="en-US" sz="1600" i="1" dirty="0" err="1">
                <a:latin typeface="Times New Roman"/>
              </a:rPr>
              <a:t>s</a:t>
            </a:r>
            <a:r>
              <a:rPr lang="en-US" sz="800" i="1" dirty="0">
                <a:latin typeface="Times New Roman"/>
              </a:rPr>
              <a:t> </a:t>
            </a:r>
            <a:r>
              <a:rPr lang="en-US" sz="2000" dirty="0">
                <a:latin typeface="Times New Roman"/>
              </a:rPr>
              <a:t>, </a:t>
            </a:r>
            <a:r>
              <a:rPr lang="en-US" sz="2000" dirty="0" smtClean="0">
                <a:latin typeface="Times New Roman"/>
              </a:rPr>
              <a:t>as they </a:t>
            </a:r>
            <a:r>
              <a:rPr lang="en-US" sz="2000" dirty="0">
                <a:latin typeface="Times New Roman"/>
              </a:rPr>
              <a:t>are both in parallel with the source, Ohm’s law gives</a:t>
            </a:r>
          </a:p>
          <a:p>
            <a:r>
              <a:rPr lang="en-US" sz="2000" i="1" dirty="0" smtClean="0">
                <a:latin typeface="Times New Roman" pitchFamily="18" charset="0"/>
                <a:cs typeface="Times New Roman" pitchFamily="18" charset="0"/>
              </a:rPr>
              <a:t>                     I</a:t>
            </a:r>
            <a:r>
              <a:rPr lang="en-US" sz="1400" i="1" dirty="0" smtClean="0">
                <a:latin typeface="Times New Roman" pitchFamily="18" charset="0"/>
                <a:cs typeface="Times New Roman" pitchFamily="18" charset="0"/>
              </a:rPr>
              <a:t>1 </a:t>
            </a:r>
            <a:r>
              <a:rPr lang="en-US" sz="2000" i="1" dirty="0" smtClean="0">
                <a:latin typeface="Times New Roman" pitchFamily="18" charset="0"/>
                <a:cs typeface="Times New Roman" pitchFamily="18" charset="0"/>
              </a:rPr>
              <a:t> =  </a:t>
            </a:r>
            <a:r>
              <a:rPr lang="en-US" sz="2000" i="1" dirty="0" err="1" smtClean="0">
                <a:latin typeface="Times New Roman" pitchFamily="18" charset="0"/>
                <a:cs typeface="Times New Roman" pitchFamily="18" charset="0"/>
              </a:rPr>
              <a:t>V</a:t>
            </a:r>
            <a:r>
              <a:rPr lang="en-US" sz="1400" i="1" dirty="0" err="1" smtClean="0">
                <a:latin typeface="Times New Roman" pitchFamily="18" charset="0"/>
                <a:cs typeface="Times New Roman" pitchFamily="18" charset="0"/>
              </a:rPr>
              <a:t>s</a:t>
            </a:r>
            <a:r>
              <a:rPr lang="en-US" sz="1400" i="1"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 R</a:t>
            </a:r>
            <a:r>
              <a:rPr lang="en-US" sz="1400" dirty="0" smtClean="0">
                <a:latin typeface="Times New Roman" pitchFamily="18" charset="0"/>
                <a:cs typeface="Times New Roman" pitchFamily="18" charset="0"/>
              </a:rPr>
              <a:t>1       </a:t>
            </a:r>
            <a:r>
              <a:rPr lang="en-US" sz="2000" dirty="0" smtClean="0">
                <a:latin typeface="Times New Roman" pitchFamily="18" charset="0"/>
                <a:cs typeface="Times New Roman" pitchFamily="18" charset="0"/>
              </a:rPr>
              <a:t>and     I</a:t>
            </a:r>
            <a:r>
              <a:rPr lang="en-US" sz="1400" dirty="0" smtClean="0">
                <a:latin typeface="Times New Roman" pitchFamily="18" charset="0"/>
                <a:cs typeface="Times New Roman" pitchFamily="18" charset="0"/>
              </a:rPr>
              <a:t>2</a:t>
            </a:r>
            <a:r>
              <a:rPr lang="en-US" sz="2000" dirty="0" smtClean="0">
                <a:latin typeface="Times New Roman" pitchFamily="18" charset="0"/>
                <a:cs typeface="Times New Roman" pitchFamily="18" charset="0"/>
              </a:rPr>
              <a:t>  = </a:t>
            </a:r>
            <a:r>
              <a:rPr lang="en-US" sz="2000" i="1" dirty="0" err="1" smtClean="0">
                <a:latin typeface="Times New Roman" pitchFamily="18" charset="0"/>
                <a:cs typeface="Times New Roman" pitchFamily="18" charset="0"/>
              </a:rPr>
              <a:t>V</a:t>
            </a:r>
            <a:r>
              <a:rPr lang="en-US" sz="1400" i="1" dirty="0" err="1" smtClean="0">
                <a:latin typeface="Times New Roman" pitchFamily="18" charset="0"/>
                <a:cs typeface="Times New Roman" pitchFamily="18" charset="0"/>
              </a:rPr>
              <a:t>s</a:t>
            </a:r>
            <a:r>
              <a:rPr lang="en-US" sz="1400" i="1"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 /  R</a:t>
            </a:r>
            <a:r>
              <a:rPr lang="en-US" sz="1400" dirty="0" smtClean="0">
                <a:latin typeface="Times New Roman" pitchFamily="18" charset="0"/>
                <a:cs typeface="Times New Roman" pitchFamily="18" charset="0"/>
              </a:rPr>
              <a:t>2</a:t>
            </a:r>
          </a:p>
          <a:p>
            <a:r>
              <a:rPr lang="en-US" sz="2000" dirty="0" smtClean="0">
                <a:latin typeface="Times New Roman"/>
              </a:rPr>
              <a:t>Applying </a:t>
            </a:r>
            <a:r>
              <a:rPr lang="en-US" sz="2000" dirty="0">
                <a:latin typeface="Times New Roman"/>
              </a:rPr>
              <a:t>KCL at node </a:t>
            </a:r>
            <a:r>
              <a:rPr lang="en-US" sz="2000" i="1" dirty="0">
                <a:latin typeface="Times New Roman"/>
              </a:rPr>
              <a:t>A </a:t>
            </a:r>
            <a:r>
              <a:rPr lang="en-US" sz="2000" dirty="0">
                <a:latin typeface="Times New Roman"/>
              </a:rPr>
              <a:t>gives</a:t>
            </a:r>
          </a:p>
          <a:p>
            <a:r>
              <a:rPr lang="nn-NO" sz="2000" i="1" dirty="0" smtClean="0">
                <a:latin typeface="Times-Italic"/>
              </a:rPr>
              <a:t>                           </a:t>
            </a:r>
            <a:r>
              <a:rPr lang="nn-NO" sz="2000" i="1" dirty="0" smtClean="0">
                <a:latin typeface="Times New Roman" pitchFamily="18" charset="0"/>
                <a:cs typeface="Times New Roman" pitchFamily="18" charset="0"/>
              </a:rPr>
              <a:t>I </a:t>
            </a:r>
            <a:r>
              <a:rPr lang="nn-NO" sz="2000" dirty="0">
                <a:latin typeface="Times New Roman" pitchFamily="18" charset="0"/>
                <a:cs typeface="Times New Roman" pitchFamily="18" charset="0"/>
              </a:rPr>
              <a:t>– </a:t>
            </a:r>
            <a:r>
              <a:rPr lang="nn-NO" sz="2000" i="1" dirty="0">
                <a:latin typeface="Times New Roman" pitchFamily="18" charset="0"/>
                <a:cs typeface="Times New Roman" pitchFamily="18" charset="0"/>
              </a:rPr>
              <a:t>I</a:t>
            </a:r>
            <a:r>
              <a:rPr lang="nn-NO" sz="1400" dirty="0">
                <a:latin typeface="Times New Roman" pitchFamily="18" charset="0"/>
                <a:cs typeface="Times New Roman" pitchFamily="18" charset="0"/>
              </a:rPr>
              <a:t>1</a:t>
            </a:r>
            <a:r>
              <a:rPr lang="nn-NO" sz="800" dirty="0">
                <a:latin typeface="Times New Roman" pitchFamily="18" charset="0"/>
                <a:cs typeface="Times New Roman" pitchFamily="18" charset="0"/>
              </a:rPr>
              <a:t> </a:t>
            </a:r>
            <a:r>
              <a:rPr lang="nn-NO" sz="2000" dirty="0">
                <a:latin typeface="Times New Roman" pitchFamily="18" charset="0"/>
                <a:cs typeface="Times New Roman" pitchFamily="18" charset="0"/>
              </a:rPr>
              <a:t>– </a:t>
            </a:r>
            <a:r>
              <a:rPr lang="nn-NO" sz="2000" i="1" dirty="0">
                <a:latin typeface="Times New Roman" pitchFamily="18" charset="0"/>
                <a:cs typeface="Times New Roman" pitchFamily="18" charset="0"/>
              </a:rPr>
              <a:t>I</a:t>
            </a:r>
            <a:r>
              <a:rPr lang="nn-NO" sz="1200" dirty="0">
                <a:latin typeface="Times New Roman" pitchFamily="18" charset="0"/>
                <a:cs typeface="Times New Roman" pitchFamily="18" charset="0"/>
              </a:rPr>
              <a:t>2</a:t>
            </a:r>
            <a:r>
              <a:rPr lang="nn-NO" sz="800" dirty="0">
                <a:latin typeface="Times New Roman" pitchFamily="18" charset="0"/>
                <a:cs typeface="Times New Roman" pitchFamily="18" charset="0"/>
              </a:rPr>
              <a:t> </a:t>
            </a:r>
            <a:r>
              <a:rPr lang="nn-NO" sz="2000" dirty="0">
                <a:latin typeface="Times New Roman" pitchFamily="18" charset="0"/>
                <a:cs typeface="Times New Roman" pitchFamily="18" charset="0"/>
              </a:rPr>
              <a:t>= 0 </a:t>
            </a:r>
            <a:endParaRPr lang="nn-NO" sz="2000" dirty="0" smtClean="0">
              <a:latin typeface="Times New Roman" pitchFamily="18" charset="0"/>
              <a:cs typeface="Times New Roman" pitchFamily="18" charset="0"/>
            </a:endParaRPr>
          </a:p>
          <a:p>
            <a:r>
              <a:rPr lang="en-US" sz="2000" dirty="0" smtClean="0">
                <a:latin typeface="Times New Roman"/>
              </a:rPr>
              <a:t>Substituting </a:t>
            </a:r>
            <a:r>
              <a:rPr lang="en-US" sz="2000" dirty="0">
                <a:latin typeface="Times New Roman"/>
              </a:rPr>
              <a:t>the currents from Equations </a:t>
            </a:r>
            <a:r>
              <a:rPr lang="en-US" sz="2000" dirty="0" smtClean="0">
                <a:latin typeface="Times New Roman"/>
              </a:rPr>
              <a:t>yields</a:t>
            </a:r>
          </a:p>
          <a:p>
            <a:endParaRPr lang="en-US" sz="2000" dirty="0" smtClean="0">
              <a:latin typeface="Times New Roman"/>
            </a:endParaRPr>
          </a:p>
          <a:p>
            <a:r>
              <a:rPr lang="en-US" sz="2000" dirty="0" smtClean="0">
                <a:latin typeface="Times New Roman"/>
              </a:rPr>
              <a:t>Replacing </a:t>
            </a:r>
            <a:r>
              <a:rPr lang="en-US" sz="2000" dirty="0">
                <a:latin typeface="Times New Roman"/>
              </a:rPr>
              <a:t>the resistance values </a:t>
            </a:r>
            <a:r>
              <a:rPr lang="en-US" sz="2000" i="1" dirty="0">
                <a:latin typeface="Times New Roman"/>
              </a:rPr>
              <a:t>R</a:t>
            </a:r>
            <a:r>
              <a:rPr lang="en-US" sz="1400" dirty="0">
                <a:latin typeface="Times New Roman"/>
              </a:rPr>
              <a:t>1</a:t>
            </a:r>
            <a:r>
              <a:rPr lang="en-US" sz="800" dirty="0">
                <a:latin typeface="Times New Roman"/>
              </a:rPr>
              <a:t> </a:t>
            </a:r>
            <a:r>
              <a:rPr lang="en-US" sz="2000" dirty="0">
                <a:latin typeface="Times New Roman"/>
              </a:rPr>
              <a:t>and </a:t>
            </a:r>
            <a:r>
              <a:rPr lang="en-US" sz="2000" i="1" dirty="0">
                <a:latin typeface="Times New Roman"/>
              </a:rPr>
              <a:t>R</a:t>
            </a:r>
            <a:r>
              <a:rPr lang="en-US" sz="1400" dirty="0">
                <a:latin typeface="Times New Roman"/>
              </a:rPr>
              <a:t>2</a:t>
            </a:r>
            <a:r>
              <a:rPr lang="en-US" sz="800" dirty="0">
                <a:latin typeface="Times New Roman"/>
              </a:rPr>
              <a:t> </a:t>
            </a:r>
            <a:r>
              <a:rPr lang="en-US" sz="2000" dirty="0">
                <a:latin typeface="Times New Roman"/>
              </a:rPr>
              <a:t>with their conductance equivalents 1/ </a:t>
            </a:r>
            <a:r>
              <a:rPr lang="en-US" sz="2000" i="1" dirty="0" smtClean="0">
                <a:latin typeface="Times New Roman"/>
              </a:rPr>
              <a:t>G</a:t>
            </a:r>
            <a:r>
              <a:rPr lang="en-US" sz="1400" dirty="0" smtClean="0">
                <a:latin typeface="Times New Roman"/>
              </a:rPr>
              <a:t>1</a:t>
            </a:r>
            <a:r>
              <a:rPr lang="en-US" sz="800" dirty="0" smtClean="0">
                <a:latin typeface="Times New Roman"/>
              </a:rPr>
              <a:t> </a:t>
            </a:r>
            <a:r>
              <a:rPr lang="en-US" sz="2000" dirty="0" smtClean="0">
                <a:latin typeface="Times New Roman"/>
              </a:rPr>
              <a:t>and </a:t>
            </a:r>
            <a:r>
              <a:rPr lang="en-US" sz="2000" dirty="0">
                <a:latin typeface="Times New Roman"/>
              </a:rPr>
              <a:t>1/ </a:t>
            </a:r>
            <a:r>
              <a:rPr lang="en-US" sz="2000" i="1" dirty="0">
                <a:latin typeface="Times New Roman"/>
              </a:rPr>
              <a:t>G</a:t>
            </a:r>
            <a:r>
              <a:rPr lang="en-US" sz="2000" dirty="0">
                <a:latin typeface="Times New Roman"/>
              </a:rPr>
              <a:t>2</a:t>
            </a:r>
            <a:r>
              <a:rPr lang="en-US" sz="800" dirty="0">
                <a:latin typeface="Times New Roman"/>
              </a:rPr>
              <a:t> </a:t>
            </a:r>
            <a:r>
              <a:rPr lang="en-US" sz="2000" dirty="0" smtClean="0">
                <a:latin typeface="Times New Roman"/>
              </a:rPr>
              <a:t>gives</a:t>
            </a:r>
          </a:p>
          <a:p>
            <a:r>
              <a:rPr lang="en-US" sz="2000" dirty="0" smtClean="0">
                <a:latin typeface="Times New Roman"/>
              </a:rPr>
              <a:t>   </a:t>
            </a:r>
            <a:endParaRPr lang="en-US" sz="2000" dirty="0" smtClean="0">
              <a:latin typeface="Times New Roman" pitchFamily="18" charset="0"/>
              <a:cs typeface="Times New Roman" pitchFamily="18" charset="0"/>
            </a:endParaRPr>
          </a:p>
          <a:p>
            <a:endParaRPr lang="ar-IQ" sz="1400"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3048000"/>
            <a:ext cx="275844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457700"/>
            <a:ext cx="2164645" cy="46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4186714"/>
            <a:ext cx="3322927" cy="192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4905171"/>
            <a:ext cx="1762583" cy="53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2547" y="5388325"/>
            <a:ext cx="1568653" cy="55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9370" y="5435271"/>
            <a:ext cx="1824710" cy="592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910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sz="2000" dirty="0">
                <a:latin typeface="Times New Roman"/>
              </a:rPr>
              <a:t>In general, </a:t>
            </a:r>
            <a:r>
              <a:rPr lang="en-US" sz="2000" i="1" dirty="0">
                <a:latin typeface="Times New Roman"/>
              </a:rPr>
              <a:t>N </a:t>
            </a:r>
            <a:r>
              <a:rPr lang="en-US" sz="2000" dirty="0">
                <a:latin typeface="Times New Roman"/>
              </a:rPr>
              <a:t>resistors connected in parallel can be replaced by a single </a:t>
            </a:r>
            <a:r>
              <a:rPr lang="en-US" sz="2000" dirty="0" smtClean="0">
                <a:latin typeface="Times New Roman"/>
              </a:rPr>
              <a:t>equivalent resistance </a:t>
            </a:r>
            <a:r>
              <a:rPr lang="en-US" sz="2000" dirty="0">
                <a:latin typeface="Times New Roman"/>
              </a:rPr>
              <a:t>given </a:t>
            </a:r>
            <a:r>
              <a:rPr lang="en-US" sz="2000" dirty="0" smtClean="0">
                <a:latin typeface="Times New Roman"/>
              </a:rPr>
              <a:t>by</a:t>
            </a:r>
          </a:p>
          <a:p>
            <a:endParaRPr lang="en-US" sz="2000" dirty="0">
              <a:latin typeface="Times New Roman"/>
              <a:cs typeface="Times New Roman" pitchFamily="18" charset="0"/>
            </a:endParaRPr>
          </a:p>
          <a:p>
            <a:endParaRPr lang="en-US" sz="2000" dirty="0" smtClean="0">
              <a:latin typeface="Times New Roman"/>
              <a:cs typeface="Times New Roman" pitchFamily="18" charset="0"/>
            </a:endParaRPr>
          </a:p>
          <a:p>
            <a:endParaRPr lang="en-US" sz="2000" dirty="0">
              <a:latin typeface="Times New Roman"/>
              <a:cs typeface="Times New Roman" pitchFamily="18" charset="0"/>
            </a:endParaRPr>
          </a:p>
          <a:p>
            <a:r>
              <a:rPr lang="en-US" sz="2000" dirty="0">
                <a:latin typeface="Times New Roman"/>
              </a:rPr>
              <a:t>By applying KCL to capacitor and inductor circuits, it can be shown </a:t>
            </a:r>
            <a:r>
              <a:rPr lang="en-US" sz="2000" dirty="0" smtClean="0">
                <a:latin typeface="Times New Roman"/>
              </a:rPr>
              <a:t>that </a:t>
            </a:r>
            <a:r>
              <a:rPr lang="en-US" sz="2000" dirty="0">
                <a:latin typeface="Times New Roman"/>
              </a:rPr>
              <a:t>two capacitors in parallel add:</a:t>
            </a:r>
          </a:p>
          <a:p>
            <a:r>
              <a:rPr lang="en-US" sz="2000" i="1" dirty="0" smtClean="0">
                <a:latin typeface="Times-Italic"/>
              </a:rPr>
              <a:t>                              </a:t>
            </a:r>
            <a:r>
              <a:rPr lang="en-US" sz="2000" i="1" dirty="0" err="1" smtClean="0">
                <a:latin typeface="Times-Italic"/>
              </a:rPr>
              <a:t>C</a:t>
            </a:r>
            <a:r>
              <a:rPr lang="en-US" sz="1400" dirty="0" err="1" smtClean="0">
                <a:latin typeface="Times-Roman"/>
              </a:rPr>
              <a:t>eq</a:t>
            </a:r>
            <a:r>
              <a:rPr lang="en-US" sz="800" dirty="0" smtClean="0">
                <a:latin typeface="Times-Roman"/>
              </a:rPr>
              <a:t> </a:t>
            </a:r>
            <a:r>
              <a:rPr lang="en-US" sz="2000" dirty="0">
                <a:latin typeface="TT42A4o00"/>
              </a:rPr>
              <a:t>= </a:t>
            </a:r>
            <a:r>
              <a:rPr lang="en-US" sz="2000" i="1" dirty="0">
                <a:latin typeface="Times-Italic"/>
              </a:rPr>
              <a:t>C</a:t>
            </a:r>
            <a:r>
              <a:rPr lang="en-US" sz="1400" dirty="0">
                <a:latin typeface="Times-Roman"/>
              </a:rPr>
              <a:t>1</a:t>
            </a:r>
            <a:r>
              <a:rPr lang="en-US" sz="800" dirty="0">
                <a:latin typeface="Times-Roman"/>
              </a:rPr>
              <a:t> </a:t>
            </a:r>
            <a:r>
              <a:rPr lang="en-US" sz="2000" dirty="0">
                <a:latin typeface="TT42A4o00"/>
              </a:rPr>
              <a:t>+ </a:t>
            </a:r>
            <a:r>
              <a:rPr lang="en-US" sz="2000" i="1" dirty="0">
                <a:latin typeface="Times-Italic"/>
              </a:rPr>
              <a:t>C</a:t>
            </a:r>
            <a:r>
              <a:rPr lang="en-US" sz="1400" dirty="0">
                <a:latin typeface="Times-Roman"/>
              </a:rPr>
              <a:t>2</a:t>
            </a:r>
            <a:r>
              <a:rPr lang="en-US" sz="800" dirty="0">
                <a:latin typeface="Times-Roman"/>
              </a:rPr>
              <a:t> </a:t>
            </a:r>
            <a:endParaRPr lang="en-US" sz="2000" dirty="0">
              <a:latin typeface="Times New Roman"/>
            </a:endParaRPr>
          </a:p>
          <a:p>
            <a:r>
              <a:rPr lang="en-US" sz="2000" dirty="0">
                <a:latin typeface="Times New Roman"/>
              </a:rPr>
              <a:t>and two inductors in parallel combine </a:t>
            </a:r>
            <a:r>
              <a:rPr lang="en-US" sz="2000" dirty="0" smtClean="0">
                <a:latin typeface="Times New Roman"/>
              </a:rPr>
              <a:t>as</a:t>
            </a:r>
          </a:p>
          <a:p>
            <a:endParaRPr lang="en-US" sz="2000" dirty="0">
              <a:latin typeface="Times New Roman"/>
            </a:endParaRPr>
          </a:p>
          <a:p>
            <a:r>
              <a:rPr lang="en-US" sz="2000" dirty="0">
                <a:latin typeface="Times New Roman"/>
              </a:rPr>
              <a:t>A circuit containing two resistors </a:t>
            </a:r>
            <a:endParaRPr lang="en-US" sz="2000" dirty="0" smtClean="0">
              <a:latin typeface="Times New Roman"/>
            </a:endParaRPr>
          </a:p>
          <a:p>
            <a:r>
              <a:rPr lang="en-US" sz="2000" dirty="0" smtClean="0">
                <a:latin typeface="Times New Roman"/>
              </a:rPr>
              <a:t>connected </a:t>
            </a:r>
            <a:r>
              <a:rPr lang="en-US" sz="2000" dirty="0">
                <a:latin typeface="Times New Roman"/>
              </a:rPr>
              <a:t>in parallel is called </a:t>
            </a:r>
            <a:r>
              <a:rPr lang="en-US" sz="2000" dirty="0">
                <a:solidFill>
                  <a:srgbClr val="FF0000"/>
                </a:solidFill>
                <a:latin typeface="Times New Roman"/>
              </a:rPr>
              <a:t>a </a:t>
            </a:r>
            <a:r>
              <a:rPr lang="en-US" sz="2000" b="1" dirty="0">
                <a:solidFill>
                  <a:srgbClr val="FF0000"/>
                </a:solidFill>
                <a:latin typeface="TimesNewRomanPS-BoldMT"/>
              </a:rPr>
              <a:t>current</a:t>
            </a:r>
          </a:p>
          <a:p>
            <a:r>
              <a:rPr lang="en-US" sz="2000" b="1" dirty="0">
                <a:solidFill>
                  <a:srgbClr val="FF0000"/>
                </a:solidFill>
                <a:latin typeface="TimesNewRomanPS-BoldMT"/>
              </a:rPr>
              <a:t>divider</a:t>
            </a:r>
            <a:r>
              <a:rPr lang="en-US" sz="2000" dirty="0" smtClean="0">
                <a:solidFill>
                  <a:srgbClr val="FF0000"/>
                </a:solidFill>
                <a:latin typeface="Times New Roman"/>
              </a:rPr>
              <a:t>  </a:t>
            </a:r>
          </a:p>
          <a:p>
            <a:endParaRPr lang="en-US" sz="2000" dirty="0">
              <a:solidFill>
                <a:srgbClr val="FF0000"/>
              </a:solidFill>
              <a:latin typeface="Times New Roman"/>
            </a:endParaRPr>
          </a:p>
          <a:p>
            <a:pPr lvl="0"/>
            <a:endParaRPr lang="en-US" sz="2000" i="1" dirty="0" smtClean="0">
              <a:latin typeface="Times-Italic"/>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143000"/>
            <a:ext cx="161544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1209221"/>
            <a:ext cx="1645917" cy="77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3048000"/>
            <a:ext cx="1595438"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8897" y="3796980"/>
            <a:ext cx="3660064" cy="2146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1156" y="5029200"/>
            <a:ext cx="301811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46056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399" y="304800"/>
            <a:ext cx="8860971" cy="6172200"/>
          </a:xfrm>
        </p:spPr>
        <p:txBody>
          <a:bodyPr>
            <a:normAutofit/>
          </a:bodyPr>
          <a:lstStyle/>
          <a:p>
            <a:endParaRPr lang="en-US" sz="2000" dirty="0" smtClean="0">
              <a:latin typeface="Times New Roman"/>
            </a:endParaRPr>
          </a:p>
          <a:p>
            <a:r>
              <a:rPr lang="en-US" sz="2000" b="1" u="sng" dirty="0" smtClean="0">
                <a:latin typeface="Times New Roman"/>
              </a:rPr>
              <a:t>Example</a:t>
            </a:r>
            <a:r>
              <a:rPr lang="en-US" sz="2000" dirty="0" smtClean="0">
                <a:latin typeface="Times New Roman"/>
              </a:rPr>
              <a:t>: consider </a:t>
            </a:r>
            <a:r>
              <a:rPr lang="en-US" sz="2000" dirty="0">
                <a:latin typeface="Times New Roman"/>
              </a:rPr>
              <a:t>the following network, where the goal is to find </a:t>
            </a:r>
            <a:r>
              <a:rPr lang="en-US" sz="2000" i="1" dirty="0" err="1">
                <a:latin typeface="Times New Roman"/>
              </a:rPr>
              <a:t>I</a:t>
            </a:r>
            <a:r>
              <a:rPr lang="en-US" sz="1400" dirty="0" err="1">
                <a:latin typeface="Times New Roman"/>
              </a:rPr>
              <a:t>ou</a:t>
            </a:r>
            <a:r>
              <a:rPr lang="en-US" sz="800" dirty="0" err="1">
                <a:latin typeface="Times New Roman"/>
              </a:rPr>
              <a:t>t</a:t>
            </a:r>
            <a:r>
              <a:rPr lang="en-US" sz="800" dirty="0">
                <a:latin typeface="Times New Roman"/>
              </a:rPr>
              <a:t> </a:t>
            </a:r>
            <a:r>
              <a:rPr lang="en-US" sz="2000" dirty="0">
                <a:latin typeface="Times New Roman"/>
              </a:rPr>
              <a:t>and </a:t>
            </a:r>
            <a:r>
              <a:rPr lang="en-US" sz="2000" i="1" dirty="0" err="1" smtClean="0">
                <a:latin typeface="Times New Roman"/>
              </a:rPr>
              <a:t>V</a:t>
            </a:r>
            <a:r>
              <a:rPr lang="en-US" sz="1400" dirty="0" err="1" smtClean="0">
                <a:latin typeface="Times New Roman"/>
              </a:rPr>
              <a:t>out</a:t>
            </a:r>
            <a:r>
              <a:rPr lang="en-US" sz="1400" dirty="0" smtClean="0">
                <a:latin typeface="Times New Roman"/>
              </a:rPr>
              <a:t>.</a:t>
            </a:r>
          </a:p>
          <a:p>
            <a:r>
              <a:rPr lang="en-US" sz="2000" b="1" u="sng" dirty="0" smtClean="0">
                <a:latin typeface="Times New Roman"/>
                <a:cs typeface="Times New Roman" pitchFamily="18" charset="0"/>
              </a:rPr>
              <a:t>Solution </a:t>
            </a:r>
            <a:r>
              <a:rPr lang="en-US" sz="2000" dirty="0" smtClean="0">
                <a:latin typeface="Times New Roman"/>
              </a:rPr>
              <a:t>using </a:t>
            </a:r>
            <a:r>
              <a:rPr lang="en-US" sz="2000" dirty="0">
                <a:latin typeface="Times New Roman"/>
              </a:rPr>
              <a:t>the </a:t>
            </a:r>
            <a:r>
              <a:rPr lang="en-US" sz="2000" dirty="0" smtClean="0">
                <a:latin typeface="Times New Roman"/>
              </a:rPr>
              <a:t>series R2 and R4 resistances.</a:t>
            </a:r>
          </a:p>
          <a:p>
            <a:r>
              <a:rPr lang="en-US" sz="2000" dirty="0" smtClean="0">
                <a:latin typeface="Times New Roman"/>
              </a:rPr>
              <a:t>  </a:t>
            </a:r>
            <a:r>
              <a:rPr lang="en-US" sz="2000" dirty="0">
                <a:latin typeface="Times New Roman"/>
              </a:rPr>
              <a:t>this is in parallel with resistor </a:t>
            </a:r>
            <a:r>
              <a:rPr lang="en-US" sz="2000" i="1" dirty="0">
                <a:latin typeface="Times New Roman"/>
              </a:rPr>
              <a:t>R</a:t>
            </a:r>
            <a:r>
              <a:rPr lang="en-US" sz="1400" dirty="0">
                <a:latin typeface="Times New Roman"/>
              </a:rPr>
              <a:t>3</a:t>
            </a:r>
            <a:r>
              <a:rPr lang="en-US" sz="800" dirty="0">
                <a:latin typeface="Times New Roman"/>
              </a:rPr>
              <a:t> </a:t>
            </a:r>
            <a:r>
              <a:rPr lang="en-US" sz="2000" dirty="0" smtClean="0">
                <a:latin typeface="Times New Roman"/>
              </a:rPr>
              <a:t>.</a:t>
            </a:r>
          </a:p>
          <a:p>
            <a:r>
              <a:rPr lang="en-US" sz="2000" dirty="0" smtClean="0">
                <a:latin typeface="Times New Roman"/>
              </a:rPr>
              <a:t> </a:t>
            </a:r>
            <a:r>
              <a:rPr lang="en-US" sz="2000" dirty="0">
                <a:latin typeface="Times New Roman"/>
              </a:rPr>
              <a:t>Resistors </a:t>
            </a:r>
            <a:r>
              <a:rPr lang="en-US" sz="2000" i="1" dirty="0">
                <a:latin typeface="Times New Roman"/>
              </a:rPr>
              <a:t>R</a:t>
            </a:r>
            <a:r>
              <a:rPr lang="en-US" sz="1400" dirty="0">
                <a:latin typeface="Times New Roman"/>
              </a:rPr>
              <a:t>5</a:t>
            </a:r>
            <a:r>
              <a:rPr lang="en-US" sz="800" dirty="0">
                <a:latin typeface="Times New Roman"/>
              </a:rPr>
              <a:t> </a:t>
            </a:r>
            <a:r>
              <a:rPr lang="en-US" sz="2000" dirty="0">
                <a:latin typeface="Times New Roman"/>
              </a:rPr>
              <a:t>and </a:t>
            </a:r>
            <a:r>
              <a:rPr lang="en-US" sz="2000" i="1" dirty="0">
                <a:latin typeface="Times New Roman"/>
              </a:rPr>
              <a:t>R</a:t>
            </a:r>
            <a:r>
              <a:rPr lang="en-US" sz="1400" dirty="0">
                <a:latin typeface="Times New Roman"/>
              </a:rPr>
              <a:t>6</a:t>
            </a:r>
            <a:r>
              <a:rPr lang="en-US" sz="800" dirty="0">
                <a:latin typeface="Times New Roman"/>
              </a:rPr>
              <a:t> </a:t>
            </a:r>
            <a:r>
              <a:rPr lang="en-US" sz="2000" dirty="0">
                <a:latin typeface="Times New Roman"/>
              </a:rPr>
              <a:t>are also </a:t>
            </a:r>
            <a:r>
              <a:rPr lang="en-US" sz="2000" dirty="0" smtClean="0">
                <a:latin typeface="Times New Roman"/>
              </a:rPr>
              <a:t>in parallel. </a:t>
            </a:r>
          </a:p>
          <a:p>
            <a:r>
              <a:rPr lang="en-US" sz="2000" dirty="0" smtClean="0">
                <a:latin typeface="Times New Roman"/>
              </a:rPr>
              <a:t>Formulas:</a:t>
            </a:r>
          </a:p>
          <a:p>
            <a:endParaRPr lang="en-US" sz="2000" dirty="0">
              <a:latin typeface="Times New Roman"/>
            </a:endParaRPr>
          </a:p>
          <a:p>
            <a:endParaRPr lang="en-US" sz="2000" dirty="0" smtClean="0">
              <a:latin typeface="Times New Roman"/>
            </a:endParaRPr>
          </a:p>
          <a:p>
            <a:endParaRPr lang="en-US" sz="2000" dirty="0" smtClean="0">
              <a:latin typeface="Times New Roman"/>
            </a:endParaRPr>
          </a:p>
          <a:p>
            <a:r>
              <a:rPr lang="en-US" sz="2000" dirty="0" smtClean="0">
                <a:latin typeface="Times New Roman"/>
              </a:rPr>
              <a:t>Applying </a:t>
            </a:r>
            <a:r>
              <a:rPr lang="en-US" sz="2000" dirty="0">
                <a:latin typeface="Times New Roman"/>
              </a:rPr>
              <a:t>KVL to the left loop gives</a:t>
            </a:r>
          </a:p>
          <a:p>
            <a:pPr marL="0" indent="0">
              <a:buNone/>
            </a:pPr>
            <a:r>
              <a:rPr lang="en-US" sz="2000" i="1" dirty="0">
                <a:latin typeface="Times-Italic"/>
              </a:rPr>
              <a:t>V</a:t>
            </a:r>
            <a:r>
              <a:rPr lang="en-US" sz="1400" dirty="0">
                <a:latin typeface="Times-Roman"/>
              </a:rPr>
              <a:t>1</a:t>
            </a:r>
            <a:r>
              <a:rPr lang="en-US" sz="800" dirty="0">
                <a:latin typeface="Times-Roman"/>
              </a:rPr>
              <a:t> </a:t>
            </a:r>
            <a:r>
              <a:rPr lang="en-US" sz="2000" dirty="0">
                <a:latin typeface="TT42FDo00"/>
              </a:rPr>
              <a:t>= </a:t>
            </a:r>
            <a:r>
              <a:rPr lang="en-US" sz="2000" i="1" dirty="0" smtClean="0">
                <a:latin typeface="Times-Italic"/>
              </a:rPr>
              <a:t>I</a:t>
            </a:r>
            <a:r>
              <a:rPr lang="en-US" sz="1400" dirty="0" smtClean="0">
                <a:latin typeface="Times-Roman"/>
              </a:rPr>
              <a:t>out</a:t>
            </a:r>
            <a:r>
              <a:rPr lang="en-US" sz="2000" i="1" dirty="0" smtClean="0">
                <a:latin typeface="Times-Italic"/>
              </a:rPr>
              <a:t>R</a:t>
            </a:r>
            <a:r>
              <a:rPr lang="en-US" sz="1400" dirty="0" smtClean="0">
                <a:latin typeface="Times-Roman"/>
              </a:rPr>
              <a:t>1</a:t>
            </a:r>
            <a:r>
              <a:rPr lang="en-US" sz="800" dirty="0" smtClean="0">
                <a:latin typeface="Times-Roman"/>
              </a:rPr>
              <a:t>    </a:t>
            </a:r>
            <a:r>
              <a:rPr lang="en-US" sz="2000" dirty="0" smtClean="0">
                <a:latin typeface="Times New Roman"/>
              </a:rPr>
              <a:t>so  </a:t>
            </a:r>
            <a:r>
              <a:rPr lang="pt-BR" sz="2000" i="1" dirty="0" smtClean="0">
                <a:latin typeface="Times-Italic"/>
              </a:rPr>
              <a:t>I</a:t>
            </a:r>
            <a:r>
              <a:rPr lang="pt-BR" sz="800" dirty="0" smtClean="0">
                <a:latin typeface="Times-Roman"/>
              </a:rPr>
              <a:t>out </a:t>
            </a:r>
            <a:r>
              <a:rPr lang="pt-BR" sz="2000" dirty="0">
                <a:latin typeface="TT42FDo00"/>
              </a:rPr>
              <a:t>= </a:t>
            </a:r>
            <a:r>
              <a:rPr lang="pt-BR" sz="2000" i="1" dirty="0" smtClean="0">
                <a:latin typeface="Times-Italic"/>
              </a:rPr>
              <a:t>V</a:t>
            </a:r>
            <a:r>
              <a:rPr lang="pt-BR" sz="800" dirty="0" smtClean="0">
                <a:latin typeface="Times-Roman"/>
              </a:rPr>
              <a:t>1</a:t>
            </a:r>
            <a:r>
              <a:rPr lang="pt-BR" sz="2400" dirty="0" smtClean="0">
                <a:latin typeface="Times-Roman"/>
              </a:rPr>
              <a:t>/</a:t>
            </a:r>
            <a:r>
              <a:rPr lang="pt-BR" sz="2000" i="1" dirty="0" smtClean="0">
                <a:latin typeface="Times-Italic"/>
              </a:rPr>
              <a:t>R</a:t>
            </a:r>
            <a:r>
              <a:rPr lang="pt-BR" sz="800" dirty="0" smtClean="0">
                <a:latin typeface="Times-Roman"/>
              </a:rPr>
              <a:t>1 </a:t>
            </a:r>
            <a:r>
              <a:rPr lang="pt-BR" sz="2000" dirty="0">
                <a:latin typeface="TT42FDo00"/>
              </a:rPr>
              <a:t>= </a:t>
            </a:r>
            <a:r>
              <a:rPr lang="pt-BR" sz="2000" dirty="0">
                <a:latin typeface="Times-Roman"/>
              </a:rPr>
              <a:t>10 </a:t>
            </a:r>
            <a:r>
              <a:rPr lang="pt-BR" sz="2000" dirty="0" smtClean="0">
                <a:latin typeface="Times-Roman"/>
              </a:rPr>
              <a:t>V /1 </a:t>
            </a:r>
            <a:r>
              <a:rPr lang="pt-BR" sz="2000" dirty="0">
                <a:latin typeface="Times-Roman"/>
              </a:rPr>
              <a:t>k</a:t>
            </a:r>
            <a:r>
              <a:rPr lang="pt-BR" sz="2000" dirty="0">
                <a:latin typeface="TT42FDo00"/>
              </a:rPr>
              <a:t>Ω = </a:t>
            </a:r>
            <a:r>
              <a:rPr lang="pt-BR" sz="2000" dirty="0">
                <a:latin typeface="Times-Roman"/>
              </a:rPr>
              <a:t>10 mA</a:t>
            </a:r>
            <a:endParaRPr lang="en-US" sz="2000" dirty="0" smtClean="0">
              <a:latin typeface="Times New Roman"/>
            </a:endParaRPr>
          </a:p>
          <a:p>
            <a:r>
              <a:rPr lang="en-US" sz="2000" dirty="0">
                <a:latin typeface="Times New Roman"/>
              </a:rPr>
              <a:t>Applying KVL to the right loop</a:t>
            </a:r>
          </a:p>
          <a:p>
            <a:endParaRPr lang="en-US" sz="2000" dirty="0" smtClean="0">
              <a:latin typeface="Times New Roman"/>
            </a:endParaRPr>
          </a:p>
          <a:p>
            <a:endParaRPr lang="fr-FR" sz="2000" i="1" dirty="0" smtClean="0">
              <a:latin typeface="Times-Italic"/>
            </a:endParaRPr>
          </a:p>
          <a:p>
            <a:r>
              <a:rPr lang="fr-FR" sz="2000" i="1" dirty="0" err="1" smtClean="0">
                <a:latin typeface="Times-Italic"/>
              </a:rPr>
              <a:t>V</a:t>
            </a:r>
            <a:r>
              <a:rPr lang="fr-FR" sz="800" dirty="0" err="1" smtClean="0">
                <a:latin typeface="Times-Roman"/>
              </a:rPr>
              <a:t>out</a:t>
            </a:r>
            <a:r>
              <a:rPr lang="fr-FR" sz="800" dirty="0" smtClean="0">
                <a:latin typeface="Times-Roman"/>
              </a:rPr>
              <a:t> </a:t>
            </a:r>
            <a:r>
              <a:rPr lang="fr-FR" sz="2000" dirty="0">
                <a:latin typeface="TT42FDo00"/>
              </a:rPr>
              <a:t>= </a:t>
            </a:r>
            <a:r>
              <a:rPr lang="fr-FR" sz="2000" i="1" dirty="0">
                <a:latin typeface="Times-Italic"/>
              </a:rPr>
              <a:t>V</a:t>
            </a:r>
            <a:r>
              <a:rPr lang="fr-FR" sz="1400" dirty="0">
                <a:latin typeface="Times-Roman"/>
              </a:rPr>
              <a:t>1 </a:t>
            </a:r>
            <a:r>
              <a:rPr lang="fr-FR" sz="2000" dirty="0">
                <a:latin typeface="Times-Roman"/>
              </a:rPr>
              <a:t>– </a:t>
            </a:r>
            <a:r>
              <a:rPr lang="fr-FR" sz="2000" i="1" dirty="0">
                <a:latin typeface="Times-Italic"/>
              </a:rPr>
              <a:t>V</a:t>
            </a:r>
            <a:r>
              <a:rPr lang="fr-FR" sz="1400" dirty="0">
                <a:latin typeface="Times-Roman"/>
              </a:rPr>
              <a:t>234</a:t>
            </a:r>
            <a:r>
              <a:rPr lang="fr-FR" sz="800" dirty="0">
                <a:latin typeface="Times-Roman"/>
              </a:rPr>
              <a:t> </a:t>
            </a:r>
            <a:r>
              <a:rPr lang="fr-FR" sz="2000" dirty="0">
                <a:latin typeface="TT42FDo00"/>
              </a:rPr>
              <a:t>= </a:t>
            </a:r>
            <a:r>
              <a:rPr lang="fr-FR" sz="2000" dirty="0">
                <a:latin typeface="Times-Roman"/>
              </a:rPr>
              <a:t>14.2 V</a:t>
            </a:r>
            <a:endParaRPr lang="en-US" sz="2000" dirty="0">
              <a:latin typeface="Times New Roman"/>
            </a:endParaRPr>
          </a:p>
          <a:p>
            <a:endParaRPr lang="en-US" sz="2000" dirty="0" smtClean="0">
              <a:latin typeface="Times New Roman"/>
            </a:endParaRPr>
          </a:p>
          <a:p>
            <a:endParaRPr lang="ar-IQ" sz="2000" b="1" u="sng"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1544" y="1079418"/>
            <a:ext cx="3512456" cy="2152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2206624"/>
            <a:ext cx="3512814" cy="1298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8971" y="4050850"/>
            <a:ext cx="3214914" cy="2157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5238" y="4740856"/>
            <a:ext cx="3583733" cy="777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36989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smtClean="0">
                <a:solidFill>
                  <a:srgbClr val="FF0000"/>
                </a:solidFill>
              </a:rPr>
              <a:t>5. THEVENIN AND NORTON EQUIVALENT CIRCUITS</a:t>
            </a:r>
            <a:br>
              <a:rPr lang="en-US" sz="2400" b="1" dirty="0" smtClean="0">
                <a:solidFill>
                  <a:srgbClr val="FF0000"/>
                </a:solidFill>
              </a:rPr>
            </a:br>
            <a:r>
              <a:rPr lang="en-US" sz="2400" dirty="0"/>
              <a:t>Sometimes, to simplify the analysis of more complex circuits, we wish to </a:t>
            </a:r>
            <a:r>
              <a:rPr lang="en-US" sz="2400" dirty="0" smtClean="0"/>
              <a:t>replace voltage </a:t>
            </a:r>
            <a:r>
              <a:rPr lang="en-US" sz="2400" dirty="0"/>
              <a:t>sources and resistor networks with an equivalent voltage source and </a:t>
            </a:r>
            <a:r>
              <a:rPr lang="en-US" sz="2400" dirty="0" smtClean="0"/>
              <a:t>series resistor</a:t>
            </a:r>
            <a:endParaRPr lang="ar-IQ" sz="2400" dirty="0">
              <a:solidFill>
                <a:srgbClr val="FF0000"/>
              </a:solidFill>
            </a:endParaRPr>
          </a:p>
        </p:txBody>
      </p:sp>
      <p:sp>
        <p:nvSpPr>
          <p:cNvPr id="3" name="Content Placeholder 2"/>
          <p:cNvSpPr>
            <a:spLocks noGrp="1"/>
          </p:cNvSpPr>
          <p:nvPr>
            <p:ph idx="1"/>
          </p:nvPr>
        </p:nvSpPr>
        <p:spPr>
          <a:xfrm>
            <a:off x="228599" y="1752600"/>
            <a:ext cx="8897257" cy="4953000"/>
          </a:xfrm>
        </p:spPr>
        <p:txBody>
          <a:bodyPr>
            <a:normAutofit/>
          </a:bodyPr>
          <a:lstStyle/>
          <a:p>
            <a:r>
              <a:rPr lang="en-US" sz="2000" dirty="0" smtClean="0">
                <a:solidFill>
                  <a:srgbClr val="00B050"/>
                </a:solidFill>
                <a:latin typeface="Times New Roman" pitchFamily="18" charset="0"/>
                <a:cs typeface="Times New Roman" pitchFamily="18" charset="0"/>
              </a:rPr>
              <a:t>Thevenin’s theorem: </a:t>
            </a:r>
            <a:r>
              <a:rPr lang="en-US" sz="2000" dirty="0" smtClean="0">
                <a:latin typeface="Times New Roman" pitchFamily="18" charset="0"/>
                <a:cs typeface="Times New Roman" pitchFamily="18" charset="0"/>
              </a:rPr>
              <a:t>states that, given a pair of terminals in a linear network, </a:t>
            </a:r>
            <a:r>
              <a:rPr lang="en-US" sz="2000" dirty="0" smtClean="0">
                <a:solidFill>
                  <a:srgbClr val="00B050"/>
                </a:solidFill>
                <a:latin typeface="Times New Roman" pitchFamily="18" charset="0"/>
                <a:cs typeface="Times New Roman" pitchFamily="18" charset="0"/>
              </a:rPr>
              <a:t>the network </a:t>
            </a:r>
            <a:r>
              <a:rPr lang="en-US" sz="2000" dirty="0" smtClean="0">
                <a:latin typeface="Times New Roman" pitchFamily="18" charset="0"/>
                <a:cs typeface="Times New Roman" pitchFamily="18" charset="0"/>
              </a:rPr>
              <a:t>may be </a:t>
            </a:r>
            <a:r>
              <a:rPr lang="en-US" sz="2000" dirty="0" smtClean="0">
                <a:solidFill>
                  <a:srgbClr val="00B050"/>
                </a:solidFill>
                <a:latin typeface="Times New Roman" pitchFamily="18" charset="0"/>
                <a:cs typeface="Times New Roman" pitchFamily="18" charset="0"/>
              </a:rPr>
              <a:t>replaced </a:t>
            </a:r>
            <a:r>
              <a:rPr lang="en-US" sz="2000" dirty="0" smtClean="0">
                <a:latin typeface="Times New Roman" pitchFamily="18" charset="0"/>
                <a:cs typeface="Times New Roman" pitchFamily="18" charset="0"/>
              </a:rPr>
              <a:t>by </a:t>
            </a:r>
            <a:r>
              <a:rPr lang="en-US" sz="2000" dirty="0">
                <a:latin typeface="Times New Roman" pitchFamily="18" charset="0"/>
                <a:cs typeface="Times New Roman" pitchFamily="18" charset="0"/>
              </a:rPr>
              <a:t>an </a:t>
            </a:r>
            <a:r>
              <a:rPr lang="en-US" sz="2000" dirty="0">
                <a:solidFill>
                  <a:srgbClr val="00B050"/>
                </a:solidFill>
                <a:latin typeface="Times New Roman" pitchFamily="18" charset="0"/>
                <a:cs typeface="Times New Roman" pitchFamily="18" charset="0"/>
              </a:rPr>
              <a:t>ideal voltage source </a:t>
            </a:r>
            <a:r>
              <a:rPr lang="en-US" sz="2000" i="1" dirty="0">
                <a:solidFill>
                  <a:srgbClr val="00B050"/>
                </a:solidFill>
                <a:latin typeface="Times New Roman" pitchFamily="18" charset="0"/>
                <a:cs typeface="Times New Roman" pitchFamily="18" charset="0"/>
              </a:rPr>
              <a:t>VOC </a:t>
            </a:r>
            <a:r>
              <a:rPr lang="en-US" sz="2000" dirty="0">
                <a:latin typeface="Times New Roman" pitchFamily="18" charset="0"/>
                <a:cs typeface="Times New Roman" pitchFamily="18" charset="0"/>
              </a:rPr>
              <a:t>in </a:t>
            </a:r>
            <a:r>
              <a:rPr lang="en-US" sz="2000" dirty="0">
                <a:solidFill>
                  <a:srgbClr val="00B050"/>
                </a:solidFill>
                <a:latin typeface="Times New Roman" pitchFamily="18" charset="0"/>
                <a:cs typeface="Times New Roman" pitchFamily="18" charset="0"/>
              </a:rPr>
              <a:t>series</a:t>
            </a:r>
            <a:r>
              <a:rPr lang="en-US" sz="2000" dirty="0">
                <a:latin typeface="Times New Roman" pitchFamily="18" charset="0"/>
                <a:cs typeface="Times New Roman" pitchFamily="18" charset="0"/>
              </a:rPr>
              <a:t> with </a:t>
            </a:r>
            <a:r>
              <a:rPr lang="en-US" sz="2000" dirty="0">
                <a:solidFill>
                  <a:srgbClr val="00B050"/>
                </a:solidFill>
                <a:latin typeface="Times New Roman" pitchFamily="18" charset="0"/>
                <a:cs typeface="Times New Roman" pitchFamily="18" charset="0"/>
              </a:rPr>
              <a:t>a resistance </a:t>
            </a:r>
            <a:r>
              <a:rPr lang="en-US" sz="2000" i="1" dirty="0" smtClean="0">
                <a:solidFill>
                  <a:srgbClr val="00B050"/>
                </a:solidFill>
                <a:latin typeface="Times New Roman" pitchFamily="18" charset="0"/>
                <a:cs typeface="Times New Roman" pitchFamily="18" charset="0"/>
              </a:rPr>
              <a:t>RTH</a:t>
            </a:r>
          </a:p>
          <a:p>
            <a:r>
              <a:rPr lang="en-US" sz="2000" b="1" i="1" dirty="0">
                <a:solidFill>
                  <a:srgbClr val="FF0000"/>
                </a:solidFill>
                <a:latin typeface="Times New Roman" pitchFamily="18" charset="0"/>
                <a:cs typeface="Times New Roman" pitchFamily="18" charset="0"/>
              </a:rPr>
              <a:t>VOC</a:t>
            </a:r>
            <a:r>
              <a:rPr lang="en-US" sz="2000" i="1" dirty="0">
                <a:latin typeface="Times New Roman" pitchFamily="18" charset="0"/>
                <a:cs typeface="Times New Roman" pitchFamily="18" charset="0"/>
              </a:rPr>
              <a:t> </a:t>
            </a:r>
            <a:r>
              <a:rPr lang="en-US" sz="2000" dirty="0">
                <a:latin typeface="Times New Roman" pitchFamily="18" charset="0"/>
                <a:cs typeface="Times New Roman" pitchFamily="18" charset="0"/>
              </a:rPr>
              <a:t>is equal to </a:t>
            </a:r>
            <a:r>
              <a:rPr lang="en-US" sz="2000" dirty="0" smtClean="0">
                <a:latin typeface="Times New Roman" pitchFamily="18" charset="0"/>
                <a:cs typeface="Times New Roman" pitchFamily="18" charset="0"/>
              </a:rPr>
              <a:t> circuit </a:t>
            </a:r>
            <a:r>
              <a:rPr lang="en-US" sz="2000" dirty="0">
                <a:latin typeface="Times New Roman" pitchFamily="18" charset="0"/>
                <a:cs typeface="Times New Roman" pitchFamily="18" charset="0"/>
              </a:rPr>
              <a:t>voltage across the </a:t>
            </a:r>
            <a:r>
              <a:rPr lang="en-US" sz="2000" dirty="0" smtClean="0">
                <a:latin typeface="Times New Roman" pitchFamily="18" charset="0"/>
                <a:cs typeface="Times New Roman" pitchFamily="18" charset="0"/>
              </a:rPr>
              <a:t>terminals</a:t>
            </a:r>
          </a:p>
          <a:p>
            <a:r>
              <a:rPr lang="en-US" sz="2000" b="1" i="1" dirty="0" smtClean="0">
                <a:solidFill>
                  <a:srgbClr val="FF0000"/>
                </a:solidFill>
                <a:latin typeface="Times New Roman" pitchFamily="18" charset="0"/>
                <a:cs typeface="Times New Roman" pitchFamily="18" charset="0"/>
              </a:rPr>
              <a:t>RTH </a:t>
            </a:r>
            <a:r>
              <a:rPr lang="en-US" sz="2000" dirty="0">
                <a:latin typeface="Times New Roman" pitchFamily="18" charset="0"/>
                <a:cs typeface="Times New Roman" pitchFamily="18" charset="0"/>
              </a:rPr>
              <a:t>is the equivalent resistance </a:t>
            </a:r>
            <a:r>
              <a:rPr lang="en-US" sz="2000" dirty="0" smtClean="0">
                <a:latin typeface="Times New Roman" pitchFamily="18" charset="0"/>
                <a:cs typeface="Times New Roman" pitchFamily="18" charset="0"/>
              </a:rPr>
              <a:t>across</a:t>
            </a:r>
            <a:r>
              <a:rPr lang="en-US" sz="2000" dirty="0"/>
              <a:t> the terminals </a:t>
            </a:r>
            <a:r>
              <a:rPr lang="en-US" sz="2000" dirty="0">
                <a:solidFill>
                  <a:srgbClr val="00B0F0"/>
                </a:solidFill>
              </a:rPr>
              <a:t>when</a:t>
            </a:r>
            <a:r>
              <a:rPr lang="en-US" sz="2000" dirty="0"/>
              <a:t> independent </a:t>
            </a:r>
            <a:r>
              <a:rPr lang="en-US" sz="2000" dirty="0">
                <a:solidFill>
                  <a:srgbClr val="00B0F0"/>
                </a:solidFill>
                <a:latin typeface="Times New Roman" pitchFamily="18" charset="0"/>
                <a:cs typeface="Times New Roman" pitchFamily="18" charset="0"/>
              </a:rPr>
              <a:t>voltage sources </a:t>
            </a:r>
            <a:r>
              <a:rPr lang="en-US" sz="2000" dirty="0">
                <a:latin typeface="Times New Roman" pitchFamily="18" charset="0"/>
                <a:cs typeface="Times New Roman" pitchFamily="18" charset="0"/>
              </a:rPr>
              <a:t>are shorted and </a:t>
            </a:r>
            <a:r>
              <a:rPr lang="en-US" sz="2000" dirty="0">
                <a:solidFill>
                  <a:srgbClr val="00B0F0"/>
                </a:solidFill>
                <a:latin typeface="Times New Roman" pitchFamily="18" charset="0"/>
                <a:cs typeface="Times New Roman" pitchFamily="18" charset="0"/>
              </a:rPr>
              <a:t>independent </a:t>
            </a:r>
            <a:r>
              <a:rPr lang="en-US" sz="2000" dirty="0" smtClean="0">
                <a:solidFill>
                  <a:srgbClr val="00B0F0"/>
                </a:solidFill>
                <a:latin typeface="Times New Roman" pitchFamily="18" charset="0"/>
                <a:cs typeface="Times New Roman" pitchFamily="18" charset="0"/>
              </a:rPr>
              <a:t>current sources</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are replaced with </a:t>
            </a:r>
            <a:r>
              <a:rPr lang="en-US" sz="2000" dirty="0">
                <a:solidFill>
                  <a:srgbClr val="00B0F0"/>
                </a:solidFill>
                <a:latin typeface="Times New Roman" pitchFamily="18" charset="0"/>
                <a:cs typeface="Times New Roman" pitchFamily="18" charset="0"/>
              </a:rPr>
              <a:t>open </a:t>
            </a:r>
            <a:r>
              <a:rPr lang="en-US" sz="2000" dirty="0" smtClean="0">
                <a:solidFill>
                  <a:srgbClr val="00B0F0"/>
                </a:solidFill>
                <a:latin typeface="Times New Roman" pitchFamily="18" charset="0"/>
                <a:cs typeface="Times New Roman" pitchFamily="18" charset="0"/>
              </a:rPr>
              <a:t>circuits. </a:t>
            </a:r>
          </a:p>
          <a:p>
            <a:r>
              <a:rPr lang="en-US" sz="2000" i="1" dirty="0"/>
              <a:t>VOC </a:t>
            </a:r>
            <a:r>
              <a:rPr lang="en-US" sz="2000" dirty="0"/>
              <a:t>is found by disconnecting </a:t>
            </a:r>
            <a:endParaRPr lang="en-US" sz="2000" dirty="0" smtClean="0"/>
          </a:p>
          <a:p>
            <a:pPr marL="0" indent="0">
              <a:buNone/>
            </a:pPr>
            <a:r>
              <a:rPr lang="en-US" sz="2000" dirty="0" smtClean="0"/>
              <a:t>       the </a:t>
            </a:r>
            <a:r>
              <a:rPr lang="en-US" sz="2000" dirty="0"/>
              <a:t>rest of the circuit and</a:t>
            </a:r>
          </a:p>
          <a:p>
            <a:pPr marL="0" indent="0">
              <a:buNone/>
            </a:pPr>
            <a:r>
              <a:rPr lang="en-US" sz="2000" dirty="0" smtClean="0"/>
              <a:t>       determining </a:t>
            </a:r>
            <a:r>
              <a:rPr lang="en-US" sz="2000" dirty="0"/>
              <a:t>the voltage across </a:t>
            </a:r>
            <a:endParaRPr lang="en-US" sz="2000" dirty="0" smtClean="0"/>
          </a:p>
          <a:p>
            <a:pPr marL="0" indent="0">
              <a:buNone/>
            </a:pPr>
            <a:r>
              <a:rPr lang="en-US" sz="2000" dirty="0" smtClean="0"/>
              <a:t>     the </a:t>
            </a:r>
            <a:r>
              <a:rPr lang="en-US" sz="2000" dirty="0"/>
              <a:t>terminals of the remaining </a:t>
            </a:r>
            <a:endParaRPr lang="en-US" sz="2000" dirty="0" smtClean="0"/>
          </a:p>
          <a:p>
            <a:pPr marL="0" indent="0">
              <a:buNone/>
            </a:pPr>
            <a:r>
              <a:rPr lang="en-US" sz="2000" dirty="0" smtClean="0"/>
              <a:t>       open </a:t>
            </a:r>
            <a:r>
              <a:rPr lang="en-US" sz="2000" dirty="0"/>
              <a:t>circuit</a:t>
            </a:r>
            <a:endParaRPr lang="ar-IQ" sz="2000" dirty="0">
              <a:solidFill>
                <a:srgbClr val="00B0F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3810000"/>
            <a:ext cx="4524375" cy="208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1298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sz="3200" dirty="0" smtClean="0">
                <a:solidFill>
                  <a:srgbClr val="FF0000"/>
                </a:solidFill>
              </a:rPr>
              <a:t>CHAPTER ONE</a:t>
            </a:r>
            <a:br>
              <a:rPr lang="en-US" sz="3200" dirty="0" smtClean="0">
                <a:solidFill>
                  <a:srgbClr val="FF0000"/>
                </a:solidFill>
              </a:rPr>
            </a:br>
            <a:r>
              <a:rPr lang="en-US" sz="3200" dirty="0" smtClean="0">
                <a:solidFill>
                  <a:srgbClr val="FF0000"/>
                </a:solidFill>
              </a:rPr>
              <a:t>INTRODUCTION</a:t>
            </a:r>
            <a:endParaRPr lang="ar-IQ" sz="3200" dirty="0"/>
          </a:p>
        </p:txBody>
      </p:sp>
      <p:sp>
        <p:nvSpPr>
          <p:cNvPr id="3" name="Content Placeholder 2"/>
          <p:cNvSpPr>
            <a:spLocks noGrp="1"/>
          </p:cNvSpPr>
          <p:nvPr>
            <p:ph idx="1"/>
          </p:nvPr>
        </p:nvSpPr>
        <p:spPr>
          <a:xfrm>
            <a:off x="436334" y="1447800"/>
            <a:ext cx="8229600" cy="5181600"/>
          </a:xfrm>
        </p:spPr>
        <p:txBody>
          <a:bodyPr>
            <a:normAutofit/>
          </a:bodyPr>
          <a:lstStyle/>
          <a:p>
            <a:r>
              <a:rPr lang="en-US" sz="2000" u="sng" dirty="0" smtClean="0">
                <a:solidFill>
                  <a:srgbClr val="FF0000"/>
                </a:solidFill>
              </a:rPr>
              <a:t>1.1 . </a:t>
            </a:r>
            <a:r>
              <a:rPr lang="en-US" sz="2000" u="sng" dirty="0">
                <a:solidFill>
                  <a:srgbClr val="FF0000"/>
                </a:solidFill>
                <a:ea typeface="+mj-ea"/>
                <a:cs typeface="+mj-cs"/>
              </a:rPr>
              <a:t>BASIC CONCEPTS OF ELECTRICITY</a:t>
            </a:r>
            <a:endParaRPr lang="en-US" sz="2000" u="sng" dirty="0" smtClean="0"/>
          </a:p>
          <a:p>
            <a:r>
              <a:rPr lang="en-US" sz="2000" dirty="0" smtClean="0"/>
              <a:t>It </a:t>
            </a:r>
            <a:r>
              <a:rPr lang="en-US" sz="2000" dirty="0"/>
              <a:t>was discovered centuries ago that certain types of materials would mysteriously attract </a:t>
            </a:r>
            <a:r>
              <a:rPr lang="en-US" sz="2000" dirty="0" smtClean="0"/>
              <a:t>one another </a:t>
            </a:r>
            <a:r>
              <a:rPr lang="en-US" sz="2000" dirty="0"/>
              <a:t>after being rubbed </a:t>
            </a:r>
            <a:r>
              <a:rPr lang="en-US" sz="2000" dirty="0" smtClean="0"/>
              <a:t>together.  </a:t>
            </a:r>
          </a:p>
          <a:p>
            <a:r>
              <a:rPr lang="en-US" sz="2000" dirty="0" smtClean="0"/>
              <a:t>For </a:t>
            </a:r>
            <a:r>
              <a:rPr lang="en-US" sz="2000" dirty="0"/>
              <a:t>example: </a:t>
            </a:r>
            <a:r>
              <a:rPr lang="en-US" sz="2000" dirty="0" smtClean="0"/>
              <a:t> after </a:t>
            </a:r>
            <a:r>
              <a:rPr lang="en-US" sz="2000" dirty="0"/>
              <a:t>rubbing a piece of </a:t>
            </a:r>
            <a:r>
              <a:rPr lang="en-US" sz="2000" dirty="0" smtClean="0"/>
              <a:t>silk </a:t>
            </a:r>
            <a:r>
              <a:rPr lang="en-US" sz="2000" dirty="0"/>
              <a:t>against </a:t>
            </a:r>
            <a:endParaRPr lang="en-US" sz="2000" dirty="0" smtClean="0"/>
          </a:p>
          <a:p>
            <a:r>
              <a:rPr lang="en-US" sz="2000" dirty="0" smtClean="0"/>
              <a:t>a piece of </a:t>
            </a:r>
            <a:r>
              <a:rPr lang="en-US" sz="2000" dirty="0"/>
              <a:t>glass, </a:t>
            </a:r>
            <a:r>
              <a:rPr lang="en-US" sz="2000" dirty="0" smtClean="0"/>
              <a:t>the </a:t>
            </a:r>
            <a:r>
              <a:rPr lang="en-US" sz="2000" dirty="0"/>
              <a:t>silk </a:t>
            </a:r>
            <a:r>
              <a:rPr lang="en-US" sz="2000" dirty="0" smtClean="0"/>
              <a:t>and </a:t>
            </a:r>
            <a:r>
              <a:rPr lang="en-US" sz="2000" dirty="0"/>
              <a:t>glass would tend to </a:t>
            </a:r>
            <a:endParaRPr lang="en-US" sz="2000" dirty="0" smtClean="0"/>
          </a:p>
          <a:p>
            <a:r>
              <a:rPr lang="en-US" sz="2000" dirty="0" smtClean="0"/>
              <a:t>stick </a:t>
            </a:r>
            <a:r>
              <a:rPr lang="en-US" sz="2000" dirty="0"/>
              <a:t>together</a:t>
            </a:r>
            <a:r>
              <a:rPr lang="en-US" sz="2000" dirty="0" smtClean="0"/>
              <a:t>. Indeed</a:t>
            </a:r>
            <a:r>
              <a:rPr lang="en-US" sz="2000" dirty="0"/>
              <a:t>, there was an </a:t>
            </a:r>
            <a:r>
              <a:rPr lang="en-US" sz="2000" dirty="0" smtClean="0"/>
              <a:t>attractive</a:t>
            </a:r>
          </a:p>
          <a:p>
            <a:r>
              <a:rPr lang="en-US" sz="2000" dirty="0" smtClean="0"/>
              <a:t> force that could  be demonstrated </a:t>
            </a:r>
            <a:r>
              <a:rPr lang="en-US" sz="2000" dirty="0"/>
              <a:t>even when the two materials </a:t>
            </a:r>
            <a:r>
              <a:rPr lang="en-US" sz="2000" dirty="0" smtClean="0"/>
              <a:t>were</a:t>
            </a:r>
          </a:p>
          <a:p>
            <a:pPr marL="0" indent="0">
              <a:buNone/>
            </a:pPr>
            <a:r>
              <a:rPr lang="en-US" sz="2000" dirty="0"/>
              <a:t> </a:t>
            </a:r>
            <a:r>
              <a:rPr lang="en-US" sz="2000" dirty="0" smtClean="0"/>
              <a:t>        </a:t>
            </a:r>
            <a:r>
              <a:rPr lang="en-US" sz="2000" dirty="0"/>
              <a:t>separated:</a:t>
            </a:r>
          </a:p>
          <a:p>
            <a:r>
              <a:rPr lang="en-US" sz="2000" dirty="0" smtClean="0"/>
              <a:t>Paraffin </a:t>
            </a:r>
            <a:r>
              <a:rPr lang="en-US" sz="2000" dirty="0"/>
              <a:t>wax and wool cloth are </a:t>
            </a:r>
            <a:r>
              <a:rPr lang="en-US" sz="2000" dirty="0" smtClean="0"/>
              <a:t>another</a:t>
            </a:r>
          </a:p>
          <a:p>
            <a:r>
              <a:rPr lang="en-US" sz="2000" dirty="0" smtClean="0"/>
              <a:t> </a:t>
            </a:r>
            <a:r>
              <a:rPr lang="en-US" sz="2000" dirty="0"/>
              <a:t>pair </a:t>
            </a:r>
            <a:r>
              <a:rPr lang="en-US" sz="2000" dirty="0" smtClean="0"/>
              <a:t>of  </a:t>
            </a:r>
            <a:r>
              <a:rPr lang="en-US" sz="2000" dirty="0"/>
              <a:t>materials early experimenters</a:t>
            </a:r>
          </a:p>
          <a:p>
            <a:r>
              <a:rPr lang="en-US" sz="2000" dirty="0"/>
              <a:t>recognized as manifesting attractive </a:t>
            </a:r>
            <a:endParaRPr lang="en-US" sz="2000" dirty="0" smtClean="0"/>
          </a:p>
          <a:p>
            <a:r>
              <a:rPr lang="en-US" sz="2000" dirty="0" smtClean="0"/>
              <a:t>forces </a:t>
            </a:r>
            <a:r>
              <a:rPr lang="en-US" sz="2000" dirty="0"/>
              <a:t>after being rubbed together</a:t>
            </a:r>
            <a:r>
              <a:rPr lang="en-US" sz="2000" dirty="0" smtClean="0"/>
              <a:t>:</a:t>
            </a:r>
          </a:p>
          <a:p>
            <a:endParaRPr lang="ar-IQ"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9514" y="2133600"/>
            <a:ext cx="27717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6638" y="4229100"/>
            <a:ext cx="3057525"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3842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62401" y="1524000"/>
            <a:ext cx="518160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33400" y="304800"/>
            <a:ext cx="2883033" cy="369332"/>
          </a:xfrm>
          <a:prstGeom prst="rect">
            <a:avLst/>
          </a:prstGeom>
        </p:spPr>
        <p:txBody>
          <a:bodyPr wrap="none">
            <a:spAutoFit/>
          </a:bodyPr>
          <a:lstStyle/>
          <a:p>
            <a:r>
              <a:rPr lang="en-US" dirty="0"/>
              <a:t>the voltage divider rule gives</a:t>
            </a:r>
            <a:endParaRPr lang="ar-IQ"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838200"/>
            <a:ext cx="1927334"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8290" y="747712"/>
            <a:ext cx="1983299"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7348" y="1676173"/>
            <a:ext cx="3286125"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648200" y="3527754"/>
            <a:ext cx="3933641" cy="369332"/>
          </a:xfrm>
          <a:prstGeom prst="rect">
            <a:avLst/>
          </a:prstGeom>
        </p:spPr>
        <p:txBody>
          <a:bodyPr wrap="none">
            <a:spAutoFit/>
          </a:bodyPr>
          <a:lstStyle/>
          <a:p>
            <a:r>
              <a:rPr lang="en-US" dirty="0"/>
              <a:t>Example illustrating Thevenin’s theorem</a:t>
            </a:r>
            <a:endParaRPr lang="ar-IQ" dirty="0"/>
          </a:p>
        </p:txBody>
      </p:sp>
      <p:sp>
        <p:nvSpPr>
          <p:cNvPr id="7" name="Rectangle 6"/>
          <p:cNvSpPr/>
          <p:nvPr/>
        </p:nvSpPr>
        <p:spPr>
          <a:xfrm>
            <a:off x="961571" y="3527754"/>
            <a:ext cx="2775632" cy="369332"/>
          </a:xfrm>
          <a:prstGeom prst="rect">
            <a:avLst/>
          </a:prstGeom>
        </p:spPr>
        <p:txBody>
          <a:bodyPr wrap="none">
            <a:spAutoFit/>
          </a:bodyPr>
          <a:lstStyle/>
          <a:p>
            <a:r>
              <a:rPr lang="en-US" dirty="0"/>
              <a:t>Thevenin equivalent circuit.</a:t>
            </a:r>
            <a:endParaRPr lang="ar-IQ" dirty="0"/>
          </a:p>
        </p:txBody>
      </p:sp>
      <p:sp>
        <p:nvSpPr>
          <p:cNvPr id="8" name="Rectangle 7"/>
          <p:cNvSpPr/>
          <p:nvPr/>
        </p:nvSpPr>
        <p:spPr>
          <a:xfrm>
            <a:off x="1143000" y="4343400"/>
            <a:ext cx="1930593" cy="369332"/>
          </a:xfrm>
          <a:prstGeom prst="rect">
            <a:avLst/>
          </a:prstGeom>
        </p:spPr>
        <p:txBody>
          <a:bodyPr wrap="none">
            <a:spAutoFit/>
          </a:bodyPr>
          <a:lstStyle/>
          <a:p>
            <a:r>
              <a:rPr lang="en-US" b="1" dirty="0">
                <a:solidFill>
                  <a:srgbClr val="FF0000"/>
                </a:solidFill>
              </a:rPr>
              <a:t>Norton equivalent</a:t>
            </a:r>
            <a:endParaRPr lang="ar-IQ" dirty="0">
              <a:solidFill>
                <a:srgbClr val="FF0000"/>
              </a:solidFill>
            </a:endParaRPr>
          </a:p>
        </p:txBody>
      </p:sp>
      <p:sp>
        <p:nvSpPr>
          <p:cNvPr id="9" name="Rectangle 8"/>
          <p:cNvSpPr/>
          <p:nvPr/>
        </p:nvSpPr>
        <p:spPr>
          <a:xfrm>
            <a:off x="437364" y="4952777"/>
            <a:ext cx="4572000" cy="646331"/>
          </a:xfrm>
          <a:prstGeom prst="rect">
            <a:avLst/>
          </a:prstGeom>
        </p:spPr>
        <p:txBody>
          <a:bodyPr>
            <a:spAutoFit/>
          </a:bodyPr>
          <a:lstStyle/>
          <a:p>
            <a:r>
              <a:rPr lang="en-US" dirty="0"/>
              <a:t>the current that would flow through the terminals if they were shorted </a:t>
            </a:r>
            <a:r>
              <a:rPr lang="en-US" dirty="0" smtClean="0"/>
              <a:t>together </a:t>
            </a:r>
            <a:endParaRPr lang="ar-IQ" dirty="0"/>
          </a:p>
        </p:txBody>
      </p:sp>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5399" y="4130582"/>
            <a:ext cx="3726678" cy="1889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437364" y="4705859"/>
            <a:ext cx="2599943" cy="369332"/>
          </a:xfrm>
          <a:prstGeom prst="rect">
            <a:avLst/>
          </a:prstGeom>
        </p:spPr>
        <p:txBody>
          <a:bodyPr wrap="none">
            <a:spAutoFit/>
          </a:bodyPr>
          <a:lstStyle/>
          <a:p>
            <a:r>
              <a:rPr lang="en-US" i="1" dirty="0"/>
              <a:t>ISC </a:t>
            </a:r>
            <a:r>
              <a:rPr lang="en-US" dirty="0"/>
              <a:t>is found by calculating</a:t>
            </a:r>
            <a:endParaRPr lang="ar-IQ" dirty="0"/>
          </a:p>
        </p:txBody>
      </p:sp>
      <p:sp>
        <p:nvSpPr>
          <p:cNvPr id="11" name="Rectangle 10"/>
          <p:cNvSpPr/>
          <p:nvPr/>
        </p:nvSpPr>
        <p:spPr>
          <a:xfrm>
            <a:off x="507999" y="5634557"/>
            <a:ext cx="4572000" cy="923330"/>
          </a:xfrm>
          <a:prstGeom prst="rect">
            <a:avLst/>
          </a:prstGeom>
        </p:spPr>
        <p:txBody>
          <a:bodyPr>
            <a:spAutoFit/>
          </a:bodyPr>
          <a:lstStyle/>
          <a:p>
            <a:r>
              <a:rPr lang="en-US" dirty="0">
                <a:solidFill>
                  <a:srgbClr val="FF0000"/>
                </a:solidFill>
              </a:rPr>
              <a:t>The Thevenin and Norton equivalents are independent of the remaining circuit</a:t>
            </a:r>
          </a:p>
          <a:p>
            <a:r>
              <a:rPr lang="en-US" dirty="0">
                <a:solidFill>
                  <a:srgbClr val="FF0000"/>
                </a:solidFill>
              </a:rPr>
              <a:t>network representing a load.</a:t>
            </a:r>
            <a:endParaRPr lang="ar-IQ" dirty="0">
              <a:solidFill>
                <a:srgbClr val="FF0000"/>
              </a:solidFill>
            </a:endParaRPr>
          </a:p>
        </p:txBody>
      </p:sp>
    </p:spTree>
    <p:extLst>
      <p:ext uri="{BB962C8B-B14F-4D97-AF65-F5344CB8AC3E}">
        <p14:creationId xmlns:p14="http://schemas.microsoft.com/office/powerpoint/2010/main" val="31312984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2906665"/>
            <a:ext cx="8229600" cy="1365070"/>
          </a:xfrm>
        </p:spPr>
        <p:txBody>
          <a:bodyPr>
            <a:normAutofit/>
          </a:bodyPr>
          <a:lstStyle/>
          <a:p>
            <a:r>
              <a:rPr lang="en-US" sz="2000" dirty="0"/>
              <a:t>Unfortunately, real sources and meters have terminal characteristics that are </a:t>
            </a:r>
            <a:r>
              <a:rPr lang="en-US" sz="2000" dirty="0" smtClean="0"/>
              <a:t>somewhat different </a:t>
            </a:r>
            <a:r>
              <a:rPr lang="en-US" sz="2000" dirty="0"/>
              <a:t>from the ideal cases. However, the terminal characteristics of the </a:t>
            </a:r>
            <a:r>
              <a:rPr lang="en-US" sz="2000" dirty="0" smtClean="0"/>
              <a:t>real sources </a:t>
            </a:r>
            <a:r>
              <a:rPr lang="en-US" sz="2000" dirty="0"/>
              <a:t>and meters can be modeled using ideal sources and meters with their </a:t>
            </a:r>
            <a:r>
              <a:rPr lang="en-US" sz="2000" dirty="0" smtClean="0"/>
              <a:t>associated input </a:t>
            </a:r>
            <a:r>
              <a:rPr lang="en-US" sz="2000" dirty="0"/>
              <a:t>and output resistances.</a:t>
            </a:r>
            <a:endParaRPr lang="ar-IQ" sz="2000" dirty="0">
              <a:latin typeface="Times New Roman" pitchFamily="18" charset="0"/>
              <a:cs typeface="Times New Roman" pitchFamily="18" charset="0"/>
            </a:endParaRPr>
          </a:p>
        </p:txBody>
      </p:sp>
      <p:sp>
        <p:nvSpPr>
          <p:cNvPr id="2" name="Rectangle 1"/>
          <p:cNvSpPr/>
          <p:nvPr/>
        </p:nvSpPr>
        <p:spPr>
          <a:xfrm>
            <a:off x="152400" y="228600"/>
            <a:ext cx="8610600" cy="2554545"/>
          </a:xfrm>
          <a:prstGeom prst="rect">
            <a:avLst/>
          </a:prstGeom>
        </p:spPr>
        <p:txBody>
          <a:bodyPr wrap="square">
            <a:spAutoFit/>
          </a:bodyPr>
          <a:lstStyle/>
          <a:p>
            <a:pPr algn="ctr"/>
            <a:r>
              <a:rPr lang="en-US" sz="2000" b="1" dirty="0" smtClean="0"/>
              <a:t>6. VOLTAGE </a:t>
            </a:r>
            <a:r>
              <a:rPr lang="en-US" sz="2000" b="1" dirty="0"/>
              <a:t>AND CURRENT SOURCES</a:t>
            </a:r>
          </a:p>
          <a:p>
            <a:pPr algn="ctr"/>
            <a:r>
              <a:rPr lang="en-US" sz="2000" b="1" dirty="0"/>
              <a:t>AND METERS</a:t>
            </a:r>
            <a:endParaRPr lang="en-US" sz="2000" dirty="0" smtClean="0"/>
          </a:p>
          <a:p>
            <a:r>
              <a:rPr lang="en-US" sz="2000" dirty="0" smtClean="0"/>
              <a:t>■ </a:t>
            </a:r>
            <a:r>
              <a:rPr lang="en-US" sz="2000" dirty="0" smtClean="0">
                <a:solidFill>
                  <a:srgbClr val="FF0000"/>
                </a:solidFill>
              </a:rPr>
              <a:t>An </a:t>
            </a:r>
            <a:r>
              <a:rPr lang="en-US" sz="2000" b="1" dirty="0" smtClean="0">
                <a:solidFill>
                  <a:srgbClr val="FF0000"/>
                </a:solidFill>
              </a:rPr>
              <a:t>ideal voltage source </a:t>
            </a:r>
            <a:r>
              <a:rPr lang="en-US" sz="2000" dirty="0" smtClean="0">
                <a:solidFill>
                  <a:srgbClr val="FF0000"/>
                </a:solidFill>
              </a:rPr>
              <a:t>has zero output resistance and can supply infinite current.</a:t>
            </a:r>
          </a:p>
          <a:p>
            <a:r>
              <a:rPr lang="en-US" sz="2000" dirty="0" smtClean="0">
                <a:solidFill>
                  <a:srgbClr val="FF0000"/>
                </a:solidFill>
              </a:rPr>
              <a:t>■ An </a:t>
            </a:r>
            <a:r>
              <a:rPr lang="en-US" sz="2000" b="1" dirty="0" smtClean="0">
                <a:solidFill>
                  <a:srgbClr val="FF0000"/>
                </a:solidFill>
              </a:rPr>
              <a:t>ideal current source </a:t>
            </a:r>
            <a:r>
              <a:rPr lang="en-US" sz="2000" dirty="0" smtClean="0">
                <a:solidFill>
                  <a:srgbClr val="FF0000"/>
                </a:solidFill>
              </a:rPr>
              <a:t>has infinite output resistance and can supply infinite  voltage.</a:t>
            </a:r>
          </a:p>
          <a:p>
            <a:r>
              <a:rPr lang="en-US" sz="2000" dirty="0" smtClean="0">
                <a:solidFill>
                  <a:srgbClr val="FF0000"/>
                </a:solidFill>
              </a:rPr>
              <a:t>■ An </a:t>
            </a:r>
            <a:r>
              <a:rPr lang="en-US" sz="2000" b="1" dirty="0" smtClean="0">
                <a:solidFill>
                  <a:srgbClr val="FF0000"/>
                </a:solidFill>
              </a:rPr>
              <a:t>ideal voltmeter </a:t>
            </a:r>
            <a:r>
              <a:rPr lang="en-US" sz="2000" dirty="0" smtClean="0">
                <a:solidFill>
                  <a:srgbClr val="FF0000"/>
                </a:solidFill>
              </a:rPr>
              <a:t>has infinite input resistance and draws no current.</a:t>
            </a:r>
          </a:p>
          <a:p>
            <a:r>
              <a:rPr lang="en-US" sz="2000" dirty="0" smtClean="0">
                <a:solidFill>
                  <a:srgbClr val="FF0000"/>
                </a:solidFill>
              </a:rPr>
              <a:t>■ An </a:t>
            </a:r>
            <a:r>
              <a:rPr lang="en-US" sz="2000" b="1" dirty="0" smtClean="0">
                <a:solidFill>
                  <a:srgbClr val="FF0000"/>
                </a:solidFill>
              </a:rPr>
              <a:t>ideal ammeter </a:t>
            </a:r>
            <a:r>
              <a:rPr lang="en-US" sz="2000" dirty="0" smtClean="0">
                <a:solidFill>
                  <a:srgbClr val="FF0000"/>
                </a:solidFill>
              </a:rPr>
              <a:t>has zero input resistance and no voltage drop across it.  </a:t>
            </a:r>
            <a:r>
              <a:rPr lang="en-US" dirty="0" smtClean="0">
                <a:solidFill>
                  <a:srgbClr val="FF0000"/>
                </a:solidFill>
              </a:rPr>
              <a:t>                     </a:t>
            </a:r>
            <a:endParaRPr lang="ar-IQ"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267200"/>
            <a:ext cx="3400515" cy="2023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9244" y="4230915"/>
            <a:ext cx="3641686"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57072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066800"/>
            <a:ext cx="3584944"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9168" y="1066800"/>
            <a:ext cx="3811858"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idx="1"/>
          </p:nvPr>
        </p:nvSpPr>
        <p:spPr>
          <a:xfrm>
            <a:off x="457200" y="609600"/>
            <a:ext cx="8229600" cy="338554"/>
          </a:xfrm>
          <a:prstGeom prst="rect">
            <a:avLst/>
          </a:prstGeom>
        </p:spPr>
        <p:txBody>
          <a:bodyPr wrap="square">
            <a:spAutoFit/>
          </a:bodyPr>
          <a:lstStyle/>
          <a:p>
            <a:r>
              <a:rPr lang="en-US" sz="1600" dirty="0" smtClean="0"/>
              <a:t>.</a:t>
            </a:r>
            <a:endParaRPr lang="ar-IQ" sz="1600" dirty="0"/>
          </a:p>
        </p:txBody>
      </p:sp>
      <p:sp>
        <p:nvSpPr>
          <p:cNvPr id="7" name="Rectangle 6"/>
          <p:cNvSpPr/>
          <p:nvPr/>
        </p:nvSpPr>
        <p:spPr>
          <a:xfrm>
            <a:off x="1066800" y="3200400"/>
            <a:ext cx="2828082" cy="584775"/>
          </a:xfrm>
          <a:prstGeom prst="rect">
            <a:avLst/>
          </a:prstGeom>
        </p:spPr>
        <p:txBody>
          <a:bodyPr wrap="none">
            <a:spAutoFit/>
          </a:bodyPr>
          <a:lstStyle/>
          <a:p>
            <a:r>
              <a:rPr lang="en-US" sz="1600" dirty="0">
                <a:solidFill>
                  <a:prstClr val="black"/>
                </a:solidFill>
              </a:rPr>
              <a:t>Real voltage source with </a:t>
            </a:r>
            <a:r>
              <a:rPr lang="en-US" sz="1600" dirty="0" smtClean="0">
                <a:solidFill>
                  <a:prstClr val="black"/>
                </a:solidFill>
              </a:rPr>
              <a:t>output</a:t>
            </a:r>
          </a:p>
          <a:p>
            <a:r>
              <a:rPr lang="en-US" sz="1600" dirty="0" smtClean="0">
                <a:solidFill>
                  <a:prstClr val="black"/>
                </a:solidFill>
              </a:rPr>
              <a:t> </a:t>
            </a:r>
            <a:r>
              <a:rPr lang="en-US" sz="1600" dirty="0">
                <a:solidFill>
                  <a:prstClr val="black"/>
                </a:solidFill>
              </a:rPr>
              <a:t>impedance</a:t>
            </a:r>
            <a:endParaRPr lang="ar-IQ" dirty="0"/>
          </a:p>
        </p:txBody>
      </p:sp>
      <p:sp>
        <p:nvSpPr>
          <p:cNvPr id="8" name="Rectangle 7"/>
          <p:cNvSpPr/>
          <p:nvPr/>
        </p:nvSpPr>
        <p:spPr>
          <a:xfrm>
            <a:off x="4618292" y="3275112"/>
            <a:ext cx="3353610" cy="307777"/>
          </a:xfrm>
          <a:prstGeom prst="rect">
            <a:avLst/>
          </a:prstGeom>
        </p:spPr>
        <p:txBody>
          <a:bodyPr wrap="none">
            <a:spAutoFit/>
          </a:bodyPr>
          <a:lstStyle/>
          <a:p>
            <a:pPr lvl="0"/>
            <a:r>
              <a:rPr lang="en-US" sz="1400" dirty="0">
                <a:solidFill>
                  <a:prstClr val="black"/>
                </a:solidFill>
              </a:rPr>
              <a:t>Real current source with output impedance</a:t>
            </a:r>
            <a:endParaRPr lang="ar-IQ" sz="1400" dirty="0">
              <a:solidFill>
                <a:prstClr val="black"/>
              </a:solidFill>
            </a:endParaRPr>
          </a:p>
        </p:txBody>
      </p:sp>
      <p:sp>
        <p:nvSpPr>
          <p:cNvPr id="9" name="Rectangle 8"/>
          <p:cNvSpPr/>
          <p:nvPr/>
        </p:nvSpPr>
        <p:spPr>
          <a:xfrm>
            <a:off x="442490" y="4086593"/>
            <a:ext cx="4076701" cy="1077218"/>
          </a:xfrm>
          <a:prstGeom prst="rect">
            <a:avLst/>
          </a:prstGeom>
        </p:spPr>
        <p:txBody>
          <a:bodyPr wrap="square">
            <a:spAutoFit/>
          </a:bodyPr>
          <a:lstStyle/>
          <a:p>
            <a:r>
              <a:rPr lang="en-US" sz="1600" dirty="0"/>
              <a:t>When a load is attached to the source and current flows, the output voltage </a:t>
            </a:r>
            <a:r>
              <a:rPr lang="en-US" sz="1600" i="1" dirty="0" err="1"/>
              <a:t>V</a:t>
            </a:r>
            <a:r>
              <a:rPr lang="en-US" sz="1600" dirty="0" err="1"/>
              <a:t>out</a:t>
            </a:r>
            <a:r>
              <a:rPr lang="en-US" sz="1600" dirty="0"/>
              <a:t> will</a:t>
            </a:r>
          </a:p>
          <a:p>
            <a:r>
              <a:rPr lang="en-US" sz="1600" dirty="0"/>
              <a:t>be different from the ideal source voltage </a:t>
            </a:r>
            <a:r>
              <a:rPr lang="en-US" sz="1600" i="1" dirty="0"/>
              <a:t>V s </a:t>
            </a:r>
            <a:r>
              <a:rPr lang="en-US" sz="1600" dirty="0"/>
              <a:t>due to voltage division.</a:t>
            </a:r>
            <a:endParaRPr lang="ar-IQ" sz="1600" dirty="0"/>
          </a:p>
        </p:txBody>
      </p:sp>
      <p:sp>
        <p:nvSpPr>
          <p:cNvPr id="11" name="Rectangle 10"/>
          <p:cNvSpPr/>
          <p:nvPr/>
        </p:nvSpPr>
        <p:spPr>
          <a:xfrm>
            <a:off x="4381911" y="4051143"/>
            <a:ext cx="4572000" cy="923330"/>
          </a:xfrm>
          <a:prstGeom prst="rect">
            <a:avLst/>
          </a:prstGeom>
        </p:spPr>
        <p:txBody>
          <a:bodyPr>
            <a:spAutoFit/>
          </a:bodyPr>
          <a:lstStyle/>
          <a:p>
            <a:r>
              <a:rPr lang="en-US" dirty="0" smtClean="0"/>
              <a:t>When a load is </a:t>
            </a:r>
            <a:r>
              <a:rPr lang="en-US" dirty="0"/>
              <a:t>attached to the source, the source current </a:t>
            </a:r>
            <a:r>
              <a:rPr lang="en-US" i="1" dirty="0"/>
              <a:t>Is </a:t>
            </a:r>
            <a:r>
              <a:rPr lang="en-US" dirty="0"/>
              <a:t>divides between the output </a:t>
            </a:r>
            <a:r>
              <a:rPr lang="en-US" dirty="0" smtClean="0"/>
              <a:t>impedance and </a:t>
            </a:r>
            <a:r>
              <a:rPr lang="en-US" dirty="0"/>
              <a:t>the load.</a:t>
            </a:r>
            <a:endParaRPr lang="ar-IQ" dirty="0"/>
          </a:p>
        </p:txBody>
      </p:sp>
    </p:spTree>
    <p:extLst>
      <p:ext uri="{BB962C8B-B14F-4D97-AF65-F5344CB8AC3E}">
        <p14:creationId xmlns:p14="http://schemas.microsoft.com/office/powerpoint/2010/main" val="21311352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172200"/>
          </a:xfrm>
        </p:spPr>
        <p:txBody>
          <a:bodyPr>
            <a:normAutofit/>
          </a:bodyPr>
          <a:lstStyle/>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sz="2000" dirty="0"/>
              <a:t>The simple attenuator circuit is attached to </a:t>
            </a:r>
            <a:r>
              <a:rPr lang="en-US" sz="2000" dirty="0" smtClean="0"/>
              <a:t>a voltmeter input</a:t>
            </a:r>
            <a:r>
              <a:rPr lang="en-US" sz="2000" dirty="0"/>
              <a:t>. The</a:t>
            </a:r>
          </a:p>
          <a:p>
            <a:r>
              <a:rPr lang="en-US" sz="2000" dirty="0"/>
              <a:t>input-output relation for the above circuit without a load </a:t>
            </a:r>
            <a:r>
              <a:rPr lang="en-US" sz="2000" dirty="0" smtClean="0"/>
              <a:t>is</a:t>
            </a:r>
          </a:p>
          <a:p>
            <a:endParaRPr lang="ar-IQ" sz="20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61320"/>
            <a:ext cx="5669278" cy="2534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3714" y="3705225"/>
            <a:ext cx="2128647"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3714" y="4724400"/>
            <a:ext cx="1290411" cy="1377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3705225"/>
            <a:ext cx="2613819"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895600" y="4402818"/>
            <a:ext cx="4572000" cy="923330"/>
          </a:xfrm>
          <a:prstGeom prst="rect">
            <a:avLst/>
          </a:prstGeom>
        </p:spPr>
        <p:txBody>
          <a:bodyPr>
            <a:spAutoFit/>
          </a:bodyPr>
          <a:lstStyle/>
          <a:p>
            <a:r>
              <a:rPr lang="en-US" dirty="0"/>
              <a:t>The KVL equation written around the leftmost loop has </a:t>
            </a:r>
            <a:r>
              <a:rPr lang="en-US" i="1" dirty="0"/>
              <a:t>vin= v1 + </a:t>
            </a:r>
            <a:r>
              <a:rPr lang="en-US" i="1" dirty="0" err="1"/>
              <a:t>vout</a:t>
            </a:r>
            <a:r>
              <a:rPr lang="en-US" i="1" dirty="0"/>
              <a:t> </a:t>
            </a:r>
            <a:r>
              <a:rPr lang="en-US" dirty="0"/>
              <a:t>; substituting for</a:t>
            </a:r>
          </a:p>
          <a:p>
            <a:r>
              <a:rPr lang="en-US" i="1" dirty="0"/>
              <a:t>v1</a:t>
            </a:r>
            <a:r>
              <a:rPr lang="en-US" dirty="0"/>
              <a:t>, we find</a:t>
            </a:r>
            <a:endParaRPr lang="ar-IQ" dirty="0"/>
          </a:p>
        </p:txBody>
      </p:sp>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41265" y="5277886"/>
            <a:ext cx="1980021" cy="688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26714" y="5966589"/>
            <a:ext cx="1716257" cy="668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59626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1800" dirty="0"/>
              <a:t>We can not measure voltages reliably unless </a:t>
            </a:r>
            <a:r>
              <a:rPr lang="en-US" sz="1800" dirty="0" smtClean="0"/>
              <a:t>the measurement </a:t>
            </a:r>
            <a:r>
              <a:rPr lang="en-US" sz="1800" dirty="0"/>
              <a:t>device has little effect on what we are trying to </a:t>
            </a:r>
            <a:r>
              <a:rPr lang="en-US" sz="1800" dirty="0" smtClean="0"/>
              <a:t>measure.</a:t>
            </a:r>
            <a:r>
              <a:rPr lang="en-US" sz="1800" dirty="0"/>
              <a:t> what </a:t>
            </a:r>
            <a:r>
              <a:rPr lang="en-US" sz="1800" dirty="0" smtClean="0"/>
              <a:t>we need </a:t>
            </a:r>
            <a:r>
              <a:rPr lang="en-US" sz="1800" dirty="0"/>
              <a:t>is</a:t>
            </a:r>
            <a:r>
              <a:rPr lang="en-US" sz="1800" dirty="0" smtClean="0"/>
              <a:t> :</a:t>
            </a:r>
          </a:p>
          <a:p>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a:p>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a:p>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a:p>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a:p>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Example a- find </a:t>
            </a:r>
            <a:r>
              <a:rPr lang="en-US" sz="1800" dirty="0" err="1" smtClean="0">
                <a:latin typeface="Times New Roman" pitchFamily="18" charset="0"/>
                <a:cs typeface="Times New Roman" pitchFamily="18" charset="0"/>
              </a:rPr>
              <a:t>Rtotal</a:t>
            </a:r>
            <a:r>
              <a:rPr lang="en-US" sz="1800" dirty="0" smtClean="0">
                <a:latin typeface="Times New Roman" pitchFamily="18" charset="0"/>
                <a:cs typeface="Times New Roman" pitchFamily="18" charset="0"/>
              </a:rPr>
              <a:t>         b. Find </a:t>
            </a:r>
            <a:r>
              <a:rPr lang="en-US" sz="1800" dirty="0" err="1" smtClean="0">
                <a:latin typeface="Times New Roman" pitchFamily="18" charset="0"/>
                <a:cs typeface="Times New Roman" pitchFamily="18" charset="0"/>
              </a:rPr>
              <a:t>Thevenen</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Equivelant</a:t>
            </a:r>
            <a:r>
              <a:rPr lang="en-US" sz="1800" dirty="0" smtClean="0">
                <a:latin typeface="Times New Roman" pitchFamily="18" charset="0"/>
                <a:cs typeface="Times New Roman" pitchFamily="18" charset="0"/>
              </a:rPr>
              <a:t>  c. Find Norton Eq.</a:t>
            </a:r>
            <a:endParaRPr lang="ar-IQ" sz="18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0688" y="1219199"/>
            <a:ext cx="2471511" cy="1169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3194" y="2438399"/>
            <a:ext cx="5213805" cy="15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4343400"/>
            <a:ext cx="178117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2922" y="4648200"/>
            <a:ext cx="227860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55633" y="4591050"/>
            <a:ext cx="241935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7974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574" y="1066800"/>
            <a:ext cx="8478371"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62362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80999"/>
            <a:ext cx="4191000" cy="480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3330" y="522514"/>
            <a:ext cx="4000298" cy="2666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130423"/>
            <a:ext cx="3429000" cy="1461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6636" y="3889185"/>
            <a:ext cx="3952928" cy="2816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181600" y="3480550"/>
            <a:ext cx="3683000" cy="276999"/>
          </a:xfrm>
          <a:prstGeom prst="rect">
            <a:avLst/>
          </a:prstGeom>
        </p:spPr>
        <p:txBody>
          <a:bodyPr wrap="square">
            <a:spAutoFit/>
          </a:bodyPr>
          <a:lstStyle/>
          <a:p>
            <a:r>
              <a:rPr lang="en-US" sz="1200" dirty="0" smtClean="0">
                <a:latin typeface="Arial"/>
                <a:cs typeface="+mj-cs"/>
              </a:rPr>
              <a:t>RL </a:t>
            </a:r>
            <a:r>
              <a:rPr lang="en-US" sz="1200" smtClean="0">
                <a:latin typeface="Arial"/>
                <a:cs typeface="+mj-cs"/>
              </a:rPr>
              <a:t>must equal (25 </a:t>
            </a:r>
            <a:r>
              <a:rPr lang="en-US" sz="1200" dirty="0" smtClean="0">
                <a:latin typeface="Arial"/>
                <a:cs typeface="+mj-cs"/>
              </a:rPr>
              <a:t>) </a:t>
            </a:r>
            <a:r>
              <a:rPr lang="en-US" sz="1200" dirty="0">
                <a:latin typeface="Arial"/>
                <a:cs typeface="+mj-cs"/>
              </a:rPr>
              <a:t>for maximum power transfer.</a:t>
            </a:r>
            <a:endParaRPr lang="ar-IQ" sz="1200" dirty="0">
              <a:cs typeface="+mj-cs"/>
            </a:endParaRPr>
          </a:p>
        </p:txBody>
      </p:sp>
    </p:spTree>
    <p:extLst>
      <p:ext uri="{BB962C8B-B14F-4D97-AF65-F5344CB8AC3E}">
        <p14:creationId xmlns:p14="http://schemas.microsoft.com/office/powerpoint/2010/main" val="26799467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smtClean="0">
                <a:solidFill>
                  <a:srgbClr val="FF0000"/>
                </a:solidFill>
                <a:latin typeface="HelveticaLTStd-Blk"/>
              </a:rPr>
              <a:t>7. ALTERNATING CURRENT CIRCUIT </a:t>
            </a:r>
            <a:r>
              <a:rPr lang="en-US" sz="2400" b="1" dirty="0">
                <a:solidFill>
                  <a:srgbClr val="FF0000"/>
                </a:solidFill>
                <a:latin typeface="HelveticaLTStd-Blk"/>
              </a:rPr>
              <a:t>ANALYSIS</a:t>
            </a:r>
            <a:endParaRPr lang="ar-IQ" sz="2400" dirty="0">
              <a:solidFill>
                <a:srgbClr val="FF0000"/>
              </a:solidFill>
            </a:endParaRPr>
          </a:p>
        </p:txBody>
      </p:sp>
      <p:sp>
        <p:nvSpPr>
          <p:cNvPr id="3" name="Content Placeholder 2"/>
          <p:cNvSpPr>
            <a:spLocks noGrp="1"/>
          </p:cNvSpPr>
          <p:nvPr>
            <p:ph idx="1"/>
          </p:nvPr>
        </p:nvSpPr>
        <p:spPr>
          <a:xfrm>
            <a:off x="457200" y="1295400"/>
            <a:ext cx="8229600" cy="5334000"/>
          </a:xfrm>
        </p:spPr>
        <p:txBody>
          <a:bodyPr/>
          <a:lstStyle/>
          <a:p>
            <a:r>
              <a:rPr lang="en-US" sz="2000" dirty="0">
                <a:latin typeface="Times New Roman"/>
              </a:rPr>
              <a:t>A sinusoidal AC voltage </a:t>
            </a:r>
            <a:r>
              <a:rPr lang="en-US" sz="2000" i="1" dirty="0">
                <a:latin typeface="Times New Roman"/>
              </a:rPr>
              <a:t>V </a:t>
            </a:r>
            <a:r>
              <a:rPr lang="en-US" sz="2000" dirty="0">
                <a:latin typeface="Times New Roman"/>
              </a:rPr>
              <a:t>( </a:t>
            </a:r>
            <a:r>
              <a:rPr lang="en-US" sz="2000" i="1" dirty="0">
                <a:latin typeface="Times New Roman"/>
              </a:rPr>
              <a:t>t </a:t>
            </a:r>
            <a:r>
              <a:rPr lang="en-US" sz="2000" dirty="0">
                <a:latin typeface="Times New Roman"/>
              </a:rPr>
              <a:t>) is illustrated in</a:t>
            </a:r>
          </a:p>
          <a:p>
            <a:r>
              <a:rPr lang="en-US" sz="2000" dirty="0">
                <a:latin typeface="Times New Roman"/>
              </a:rPr>
              <a:t>Figure 2.28 and can be </a:t>
            </a:r>
            <a:r>
              <a:rPr lang="en-US" sz="2000" dirty="0" smtClean="0">
                <a:latin typeface="Times New Roman"/>
              </a:rPr>
              <a:t>expressed mathematically </a:t>
            </a:r>
            <a:r>
              <a:rPr lang="en-US" sz="2000" dirty="0">
                <a:latin typeface="Times New Roman"/>
              </a:rPr>
              <a:t>as</a:t>
            </a:r>
          </a:p>
          <a:p>
            <a:pPr marL="0" indent="0">
              <a:buNone/>
            </a:pPr>
            <a:r>
              <a:rPr lang="en-US" sz="2400" i="1" dirty="0" smtClean="0">
                <a:latin typeface="Times New Roman" pitchFamily="18" charset="0"/>
                <a:cs typeface="Times New Roman" pitchFamily="18" charset="0"/>
              </a:rPr>
              <a:t>                   </a:t>
            </a:r>
            <a:r>
              <a:rPr lang="en-US" sz="2000" i="1" dirty="0" smtClean="0">
                <a:solidFill>
                  <a:srgbClr val="FF0000"/>
                </a:solidFill>
                <a:latin typeface="Times New Roman" pitchFamily="18" charset="0"/>
                <a:cs typeface="Times New Roman" pitchFamily="18" charset="0"/>
              </a:rPr>
              <a:t>V</a:t>
            </a:r>
            <a:r>
              <a:rPr lang="en-US" sz="2000" dirty="0" smtClean="0">
                <a:solidFill>
                  <a:srgbClr val="FF0000"/>
                </a:solidFill>
                <a:latin typeface="Times New Roman" pitchFamily="18" charset="0"/>
                <a:cs typeface="Times New Roman" pitchFamily="18" charset="0"/>
              </a:rPr>
              <a:t>(</a:t>
            </a:r>
            <a:r>
              <a:rPr lang="en-US" sz="2000" i="1" dirty="0" smtClean="0">
                <a:solidFill>
                  <a:srgbClr val="FF0000"/>
                </a:solidFill>
                <a:latin typeface="Times New Roman" pitchFamily="18" charset="0"/>
                <a:cs typeface="Times New Roman" pitchFamily="18" charset="0"/>
              </a:rPr>
              <a:t>t</a:t>
            </a:r>
            <a:r>
              <a:rPr lang="en-US" sz="2000" dirty="0">
                <a:solidFill>
                  <a:srgbClr val="FF0000"/>
                </a:solidFill>
                <a:latin typeface="Times New Roman" pitchFamily="18" charset="0"/>
                <a:cs typeface="Times New Roman" pitchFamily="18" charset="0"/>
              </a:rPr>
              <a:t>) = </a:t>
            </a:r>
            <a:r>
              <a:rPr lang="en-US" sz="2000" i="1" dirty="0" err="1">
                <a:solidFill>
                  <a:srgbClr val="FF0000"/>
                </a:solidFill>
                <a:latin typeface="Times New Roman" pitchFamily="18" charset="0"/>
                <a:cs typeface="Times New Roman" pitchFamily="18" charset="0"/>
              </a:rPr>
              <a:t>Vm</a:t>
            </a:r>
            <a:r>
              <a:rPr lang="en-US" sz="2000" i="1" dirty="0">
                <a:solidFill>
                  <a:srgbClr val="FF0000"/>
                </a:solidFill>
                <a:latin typeface="Times New Roman" pitchFamily="18" charset="0"/>
                <a:cs typeface="Times New Roman" pitchFamily="18" charset="0"/>
              </a:rPr>
              <a:t> </a:t>
            </a:r>
            <a:r>
              <a:rPr lang="en-US" sz="2000" dirty="0">
                <a:solidFill>
                  <a:srgbClr val="FF0000"/>
                </a:solidFill>
                <a:latin typeface="Times New Roman" pitchFamily="18" charset="0"/>
                <a:cs typeface="Times New Roman" pitchFamily="18" charset="0"/>
              </a:rPr>
              <a:t>sin(</a:t>
            </a:r>
            <a:r>
              <a:rPr lang="el-GR" sz="2000" dirty="0">
                <a:solidFill>
                  <a:srgbClr val="FF0000"/>
                </a:solidFill>
                <a:latin typeface="Times New Roman" pitchFamily="18" charset="0"/>
                <a:cs typeface="Times New Roman" pitchFamily="18" charset="0"/>
              </a:rPr>
              <a:t>ω</a:t>
            </a:r>
            <a:r>
              <a:rPr lang="en-US" sz="2000" i="1" dirty="0">
                <a:solidFill>
                  <a:srgbClr val="FF0000"/>
                </a:solidFill>
                <a:latin typeface="Times New Roman" pitchFamily="18" charset="0"/>
                <a:cs typeface="Times New Roman" pitchFamily="18" charset="0"/>
              </a:rPr>
              <a:t>t </a:t>
            </a:r>
            <a:r>
              <a:rPr lang="en-US" sz="2000" dirty="0">
                <a:solidFill>
                  <a:srgbClr val="FF0000"/>
                </a:solidFill>
                <a:latin typeface="Times New Roman" pitchFamily="18" charset="0"/>
                <a:cs typeface="Times New Roman" pitchFamily="18" charset="0"/>
              </a:rPr>
              <a:t>+ </a:t>
            </a:r>
            <a:r>
              <a:rPr lang="el-GR" sz="2000" dirty="0">
                <a:solidFill>
                  <a:srgbClr val="FF0000"/>
                </a:solidFill>
                <a:latin typeface="Times New Roman" pitchFamily="18" charset="0"/>
                <a:cs typeface="Times New Roman" pitchFamily="18" charset="0"/>
              </a:rPr>
              <a:t>φ</a:t>
            </a:r>
            <a:r>
              <a:rPr lang="el-GR" sz="2000" dirty="0" smtClean="0">
                <a:solidFill>
                  <a:srgbClr val="FF0000"/>
                </a:solidFill>
                <a:latin typeface="Times New Roman" pitchFamily="18" charset="0"/>
                <a:cs typeface="Times New Roman" pitchFamily="18" charset="0"/>
              </a:rPr>
              <a:t>)</a:t>
            </a:r>
            <a:endParaRPr lang="en-US" sz="2000" dirty="0" smtClean="0">
              <a:solidFill>
                <a:srgbClr val="FF0000"/>
              </a:solidFill>
              <a:latin typeface="Times New Roman" pitchFamily="18" charset="0"/>
              <a:cs typeface="Times New Roman" pitchFamily="18" charset="0"/>
            </a:endParaRPr>
          </a:p>
          <a:p>
            <a:r>
              <a:rPr lang="en-US" sz="2000" dirty="0">
                <a:latin typeface="Times New Roman"/>
              </a:rPr>
              <a:t>where </a:t>
            </a:r>
            <a:r>
              <a:rPr lang="en-US" sz="2000" i="1" dirty="0" err="1">
                <a:latin typeface="Times New Roman"/>
              </a:rPr>
              <a:t>V</a:t>
            </a:r>
            <a:r>
              <a:rPr lang="en-US" sz="800" i="1" dirty="0" err="1">
                <a:latin typeface="Times New Roman"/>
              </a:rPr>
              <a:t>m</a:t>
            </a:r>
            <a:r>
              <a:rPr lang="en-US" sz="800" i="1" dirty="0">
                <a:latin typeface="Times New Roman"/>
              </a:rPr>
              <a:t> </a:t>
            </a:r>
            <a:r>
              <a:rPr lang="en-US" sz="2000" dirty="0">
                <a:latin typeface="Times New Roman"/>
              </a:rPr>
              <a:t>is the signal </a:t>
            </a:r>
            <a:r>
              <a:rPr lang="en-US" sz="2000" b="1" dirty="0">
                <a:latin typeface="TimesNewRomanPS-BoldMT"/>
              </a:rPr>
              <a:t>amplitude</a:t>
            </a:r>
            <a:r>
              <a:rPr lang="en-US" sz="2000" b="1" dirty="0" smtClean="0">
                <a:latin typeface="TimesNewRomanPS-BoldMT"/>
              </a:rPr>
              <a:t>,</a:t>
            </a:r>
          </a:p>
          <a:p>
            <a:r>
              <a:rPr lang="el-GR" sz="2000" dirty="0">
                <a:solidFill>
                  <a:prstClr val="black"/>
                </a:solidFill>
                <a:latin typeface="TT431Fo00"/>
              </a:rPr>
              <a:t>ω</a:t>
            </a:r>
            <a:r>
              <a:rPr lang="en-US" sz="2000" b="1" dirty="0" smtClean="0">
                <a:latin typeface="TimesNewRomanPS-BoldMT"/>
              </a:rPr>
              <a:t> </a:t>
            </a:r>
            <a:r>
              <a:rPr lang="en-US" sz="2000" dirty="0" smtClean="0">
                <a:latin typeface="MathematicalPi-One"/>
              </a:rPr>
              <a:t> </a:t>
            </a:r>
            <a:r>
              <a:rPr lang="en-US" sz="2000" dirty="0">
                <a:latin typeface="Times New Roman"/>
              </a:rPr>
              <a:t>is the </a:t>
            </a:r>
            <a:r>
              <a:rPr lang="en-US" sz="2000" b="1" dirty="0">
                <a:latin typeface="TimesNewRomanPS-BoldMT"/>
              </a:rPr>
              <a:t>radian frequency </a:t>
            </a:r>
            <a:r>
              <a:rPr lang="en-US" sz="2000" dirty="0">
                <a:latin typeface="Times New Roman"/>
              </a:rPr>
              <a:t>measured in </a:t>
            </a:r>
            <a:r>
              <a:rPr lang="en-US" sz="2000" dirty="0" smtClean="0">
                <a:latin typeface="Times New Roman"/>
              </a:rPr>
              <a:t>radians per second</a:t>
            </a:r>
          </a:p>
          <a:p>
            <a:r>
              <a:rPr lang="el-GR" sz="2000" dirty="0" smtClean="0">
                <a:latin typeface="Times New Roman" pitchFamily="18" charset="0"/>
                <a:cs typeface="Times New Roman" pitchFamily="18" charset="0"/>
              </a:rPr>
              <a:t>φ</a:t>
            </a:r>
            <a:r>
              <a:rPr lang="en-US" sz="2000" dirty="0" smtClean="0">
                <a:latin typeface="MathematicalPi-One"/>
              </a:rPr>
              <a:t> </a:t>
            </a:r>
            <a:r>
              <a:rPr lang="en-US" sz="2000" dirty="0">
                <a:latin typeface="Times New Roman"/>
              </a:rPr>
              <a:t>is the </a:t>
            </a:r>
            <a:r>
              <a:rPr lang="en-US" sz="2000" b="1" dirty="0">
                <a:latin typeface="TimesNewRomanPS-BoldMT"/>
              </a:rPr>
              <a:t>phase angle </a:t>
            </a:r>
            <a:r>
              <a:rPr lang="en-US" sz="2000" b="1" dirty="0" smtClean="0">
                <a:latin typeface="TimesNewRomanPS-BoldMT"/>
              </a:rPr>
              <a:t> </a:t>
            </a:r>
            <a:r>
              <a:rPr lang="en-US" sz="2000" dirty="0" smtClean="0">
                <a:latin typeface="Times New Roman"/>
              </a:rPr>
              <a:t>measured </a:t>
            </a:r>
            <a:r>
              <a:rPr lang="en-US" sz="2000" dirty="0">
                <a:latin typeface="Times New Roman"/>
              </a:rPr>
              <a:t>in radians. </a:t>
            </a:r>
            <a:endParaRPr lang="en-US" sz="2000" dirty="0" smtClean="0">
              <a:latin typeface="Times New Roman"/>
            </a:endParaRPr>
          </a:p>
          <a:p>
            <a:pPr marL="0" indent="0">
              <a:buNone/>
            </a:pPr>
            <a:r>
              <a:rPr lang="en-US" sz="2000" dirty="0" smtClean="0">
                <a:latin typeface="Times New Roman"/>
              </a:rPr>
              <a:t>The </a:t>
            </a:r>
            <a:r>
              <a:rPr lang="en-US" sz="2000" dirty="0">
                <a:latin typeface="Times New Roman"/>
              </a:rPr>
              <a:t>phase angle is related to the </a:t>
            </a:r>
            <a:r>
              <a:rPr lang="en-US" sz="2000" b="1" dirty="0">
                <a:latin typeface="TimesNewRomanPS-BoldMT"/>
              </a:rPr>
              <a:t>time shift </a:t>
            </a:r>
            <a:r>
              <a:rPr lang="en-US" sz="2000" dirty="0" smtClean="0">
                <a:latin typeface="Times New Roman"/>
              </a:rPr>
              <a:t>(</a:t>
            </a:r>
            <a:r>
              <a:rPr lang="el-GR" sz="2000" dirty="0">
                <a:solidFill>
                  <a:prstClr val="black"/>
                </a:solidFill>
                <a:latin typeface="TT431Fo00"/>
              </a:rPr>
              <a:t>Δ</a:t>
            </a:r>
            <a:r>
              <a:rPr lang="en-US" sz="2000" dirty="0" smtClean="0">
                <a:latin typeface="Symbol"/>
              </a:rPr>
              <a:t> </a:t>
            </a:r>
            <a:r>
              <a:rPr lang="en-US" sz="2000" i="1" dirty="0">
                <a:latin typeface="Times New Roman"/>
              </a:rPr>
              <a:t>t </a:t>
            </a:r>
            <a:r>
              <a:rPr lang="en-US" sz="2000" dirty="0">
                <a:latin typeface="Times New Roman"/>
              </a:rPr>
              <a:t>) between </a:t>
            </a:r>
            <a:r>
              <a:rPr lang="en-US" sz="2000" dirty="0" smtClean="0">
                <a:latin typeface="Times New Roman"/>
              </a:rPr>
              <a:t>the signal </a:t>
            </a:r>
            <a:r>
              <a:rPr lang="en-US" sz="2000" dirty="0">
                <a:latin typeface="Times New Roman"/>
              </a:rPr>
              <a:t>and reference</a:t>
            </a:r>
            <a:r>
              <a:rPr lang="en-US" sz="2000" dirty="0" smtClean="0">
                <a:latin typeface="Times New Roman"/>
              </a:rPr>
              <a:t>:    </a:t>
            </a:r>
          </a:p>
          <a:p>
            <a:pPr marL="0" indent="0">
              <a:buNone/>
            </a:pPr>
            <a:r>
              <a:rPr lang="en-US" sz="2000" dirty="0" smtClean="0">
                <a:latin typeface="Times New Roman"/>
              </a:rPr>
              <a:t>         </a:t>
            </a:r>
            <a:r>
              <a:rPr lang="el-GR" sz="2000" dirty="0" smtClean="0">
                <a:latin typeface="TT431Fo00"/>
              </a:rPr>
              <a:t>φ </a:t>
            </a:r>
            <a:r>
              <a:rPr lang="el-GR" sz="2000" dirty="0">
                <a:latin typeface="TT431Fo00"/>
              </a:rPr>
              <a:t>= ωΔ</a:t>
            </a:r>
            <a:r>
              <a:rPr lang="en-US" sz="2000" i="1" dirty="0">
                <a:latin typeface="Times-Italic"/>
              </a:rPr>
              <a:t>t</a:t>
            </a:r>
            <a:endParaRPr lang="ar-IQ" sz="20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6912" y="4038600"/>
            <a:ext cx="6205155" cy="261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8736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r>
              <a:rPr lang="en-US" sz="2000" dirty="0"/>
              <a:t>A </a:t>
            </a:r>
            <a:r>
              <a:rPr lang="en-US" sz="2000" dirty="0">
                <a:solidFill>
                  <a:srgbClr val="FF0000"/>
                </a:solidFill>
              </a:rPr>
              <a:t>positive phase </a:t>
            </a:r>
            <a:r>
              <a:rPr lang="en-US" sz="2000" dirty="0"/>
              <a:t>angle  implies a </a:t>
            </a:r>
            <a:r>
              <a:rPr lang="en-US" sz="2000" b="1" dirty="0"/>
              <a:t>leading </a:t>
            </a:r>
            <a:r>
              <a:rPr lang="en-US" sz="2000" dirty="0" smtClean="0"/>
              <a:t>waveform, </a:t>
            </a:r>
            <a:r>
              <a:rPr lang="en-US" sz="2000" dirty="0"/>
              <a:t>and a </a:t>
            </a:r>
            <a:r>
              <a:rPr lang="en-US" sz="2000" dirty="0">
                <a:solidFill>
                  <a:srgbClr val="FF0000"/>
                </a:solidFill>
              </a:rPr>
              <a:t>negative</a:t>
            </a:r>
            <a:r>
              <a:rPr lang="en-US" sz="2000" dirty="0"/>
              <a:t> angle implies a </a:t>
            </a:r>
            <a:r>
              <a:rPr lang="en-US" sz="2000" b="1" dirty="0"/>
              <a:t>lagging </a:t>
            </a:r>
            <a:r>
              <a:rPr lang="en-US" sz="2000" dirty="0"/>
              <a:t>waveform </a:t>
            </a:r>
            <a:r>
              <a:rPr lang="en-US" sz="2000" dirty="0" smtClean="0"/>
              <a:t>.</a:t>
            </a:r>
          </a:p>
          <a:p>
            <a:r>
              <a:rPr lang="en-US" sz="2000" dirty="0" smtClean="0"/>
              <a:t>The </a:t>
            </a:r>
            <a:r>
              <a:rPr lang="en-US" sz="2000" b="1" dirty="0">
                <a:solidFill>
                  <a:srgbClr val="FF0000"/>
                </a:solidFill>
              </a:rPr>
              <a:t>period </a:t>
            </a:r>
            <a:r>
              <a:rPr lang="en-US" sz="2000" i="1" dirty="0"/>
              <a:t>T </a:t>
            </a:r>
            <a:r>
              <a:rPr lang="en-US" sz="2000" dirty="0"/>
              <a:t>of the waveform is the time required for a full cycle.</a:t>
            </a:r>
          </a:p>
          <a:p>
            <a:r>
              <a:rPr lang="en-US" sz="2000" dirty="0"/>
              <a:t>The frequency of the signal, measured in hertz (Hz  cycles/sec), is related to </a:t>
            </a:r>
            <a:r>
              <a:rPr lang="en-US" sz="2000" dirty="0" smtClean="0"/>
              <a:t>the  period </a:t>
            </a:r>
            <a:r>
              <a:rPr lang="en-US" sz="2000" dirty="0"/>
              <a:t>and radian frequency </a:t>
            </a:r>
            <a:r>
              <a:rPr lang="en-US" sz="2000" dirty="0" smtClean="0"/>
              <a:t>as</a:t>
            </a:r>
          </a:p>
          <a:p>
            <a:endParaRPr lang="en-US" sz="2000" dirty="0" smtClean="0"/>
          </a:p>
          <a:p>
            <a:r>
              <a:rPr lang="en-US" sz="2000" b="1" dirty="0"/>
              <a:t>DC offset. </a:t>
            </a:r>
            <a:r>
              <a:rPr lang="en-US" sz="2000" dirty="0"/>
              <a:t>It represents the vertical shift of the signal from the reference</a:t>
            </a:r>
          </a:p>
          <a:p>
            <a:r>
              <a:rPr lang="en-US" sz="2000" dirty="0"/>
              <a:t>sinusoid. Mathematically, the DC offset is represented by the term </a:t>
            </a:r>
            <a:r>
              <a:rPr lang="en-US" sz="2000" i="1" dirty="0" err="1"/>
              <a:t>Vdc</a:t>
            </a:r>
            <a:r>
              <a:rPr lang="en-US" sz="2000" i="1" dirty="0"/>
              <a:t> </a:t>
            </a:r>
            <a:r>
              <a:rPr lang="en-US" sz="2000" dirty="0"/>
              <a:t>in </a:t>
            </a:r>
            <a:r>
              <a:rPr lang="en-US" sz="2000" dirty="0" smtClean="0"/>
              <a:t>the equation</a:t>
            </a:r>
            <a:r>
              <a:rPr lang="en-US" sz="2000" dirty="0"/>
              <a:t>:</a:t>
            </a:r>
            <a:endParaRPr lang="ar-IQ"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3977" y="3576639"/>
            <a:ext cx="5476754" cy="248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3984" y="1676400"/>
            <a:ext cx="1605416" cy="651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0682" y="3078442"/>
            <a:ext cx="2748117" cy="498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0994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r>
              <a:rPr lang="en-US" sz="2000" b="1" dirty="0" smtClean="0"/>
              <a:t>EXAMPLE : </a:t>
            </a:r>
            <a:r>
              <a:rPr lang="en-US" sz="2000" dirty="0" smtClean="0"/>
              <a:t>For the following AC signal find; Amplitude, Frequency (in radians and Hz), and the phase angle.  </a:t>
            </a:r>
          </a:p>
          <a:p>
            <a:pPr lvl="0"/>
            <a:r>
              <a:rPr lang="en-US" sz="1800" i="1" dirty="0" smtClean="0">
                <a:solidFill>
                  <a:prstClr val="black"/>
                </a:solidFill>
                <a:latin typeface="Times New Roman"/>
              </a:rPr>
              <a:t>                                                                           V</a:t>
            </a:r>
            <a:r>
              <a:rPr lang="en-US" sz="1800" dirty="0" smtClean="0">
                <a:solidFill>
                  <a:prstClr val="black"/>
                </a:solidFill>
                <a:latin typeface="Times New Roman"/>
              </a:rPr>
              <a:t>(</a:t>
            </a:r>
            <a:r>
              <a:rPr lang="en-US" sz="1800" i="1" dirty="0" smtClean="0">
                <a:solidFill>
                  <a:prstClr val="black"/>
                </a:solidFill>
                <a:latin typeface="Times New Roman"/>
              </a:rPr>
              <a:t>t</a:t>
            </a:r>
            <a:r>
              <a:rPr lang="en-US" sz="1800" dirty="0" smtClean="0">
                <a:solidFill>
                  <a:prstClr val="black"/>
                </a:solidFill>
                <a:latin typeface="Times New Roman"/>
              </a:rPr>
              <a:t>) = </a:t>
            </a:r>
            <a:r>
              <a:rPr lang="en-US" sz="1800" dirty="0" smtClean="0">
                <a:solidFill>
                  <a:prstClr val="black"/>
                </a:solidFill>
                <a:latin typeface="MathematicalPi-One"/>
              </a:rPr>
              <a:t> </a:t>
            </a:r>
            <a:r>
              <a:rPr lang="en-US" sz="1800" dirty="0">
                <a:solidFill>
                  <a:prstClr val="black"/>
                </a:solidFill>
                <a:latin typeface="Times New Roman"/>
              </a:rPr>
              <a:t>5.00 sin (</a:t>
            </a:r>
            <a:r>
              <a:rPr lang="en-US" sz="1800" i="1" dirty="0">
                <a:solidFill>
                  <a:prstClr val="black"/>
                </a:solidFill>
                <a:latin typeface="Times New Roman"/>
              </a:rPr>
              <a:t>t </a:t>
            </a:r>
            <a:r>
              <a:rPr lang="en-US" sz="1800" dirty="0">
                <a:solidFill>
                  <a:prstClr val="black"/>
                </a:solidFill>
                <a:latin typeface="Times New Roman"/>
              </a:rPr>
              <a:t>− 1) V</a:t>
            </a:r>
          </a:p>
          <a:p>
            <a:r>
              <a:rPr lang="en-US" sz="2000" dirty="0" smtClean="0"/>
              <a:t>Solution:                                                               </a:t>
            </a:r>
          </a:p>
          <a:p>
            <a:r>
              <a:rPr lang="en-US" sz="1800" dirty="0" smtClean="0">
                <a:latin typeface="Times New Roman"/>
              </a:rPr>
              <a:t>The </a:t>
            </a:r>
            <a:r>
              <a:rPr lang="en-US" sz="1800" dirty="0">
                <a:latin typeface="Times New Roman"/>
              </a:rPr>
              <a:t>signal amplitude </a:t>
            </a:r>
            <a:r>
              <a:rPr lang="en-US" sz="1800" dirty="0" smtClean="0">
                <a:latin typeface="Times New Roman"/>
              </a:rPr>
              <a:t>is </a:t>
            </a:r>
            <a:r>
              <a:rPr lang="en-US" sz="1800" i="1" dirty="0" smtClean="0">
                <a:latin typeface="Times-Italic"/>
              </a:rPr>
              <a:t>           </a:t>
            </a:r>
            <a:r>
              <a:rPr lang="en-US" sz="1800" i="1" dirty="0" err="1" smtClean="0">
                <a:latin typeface="Times-Italic"/>
              </a:rPr>
              <a:t>V</a:t>
            </a:r>
            <a:r>
              <a:rPr lang="en-US" sz="800" i="1" dirty="0" err="1" smtClean="0">
                <a:latin typeface="Times-Italic"/>
              </a:rPr>
              <a:t>m</a:t>
            </a:r>
            <a:r>
              <a:rPr lang="en-US" sz="800" i="1" dirty="0" smtClean="0">
                <a:latin typeface="Times-Italic"/>
              </a:rPr>
              <a:t> </a:t>
            </a:r>
            <a:r>
              <a:rPr lang="en-US" sz="1800" dirty="0">
                <a:latin typeface="TT42FDo00"/>
              </a:rPr>
              <a:t>= </a:t>
            </a:r>
            <a:r>
              <a:rPr lang="en-US" sz="1800" dirty="0">
                <a:latin typeface="Times-Roman"/>
              </a:rPr>
              <a:t>5.00 </a:t>
            </a:r>
            <a:r>
              <a:rPr lang="en-US" sz="1800" dirty="0" smtClean="0">
                <a:latin typeface="Times-Roman"/>
              </a:rPr>
              <a:t>V</a:t>
            </a:r>
          </a:p>
          <a:p>
            <a:endParaRPr lang="en-US" sz="1800" dirty="0">
              <a:latin typeface="Times-Roman"/>
            </a:endParaRPr>
          </a:p>
          <a:p>
            <a:r>
              <a:rPr lang="en-US" sz="1800" dirty="0">
                <a:latin typeface="Times New Roman"/>
              </a:rPr>
              <a:t>The signal radian frequency </a:t>
            </a:r>
            <a:r>
              <a:rPr lang="en-US" sz="1800" dirty="0" smtClean="0">
                <a:latin typeface="Times New Roman"/>
              </a:rPr>
              <a:t>is                  </a:t>
            </a:r>
            <a:r>
              <a:rPr lang="el-GR" sz="1800" dirty="0" smtClean="0">
                <a:latin typeface="TT42FDo00"/>
              </a:rPr>
              <a:t>ω </a:t>
            </a:r>
            <a:r>
              <a:rPr lang="el-GR" sz="1800" dirty="0">
                <a:latin typeface="TT42FDo00"/>
              </a:rPr>
              <a:t>= </a:t>
            </a:r>
            <a:r>
              <a:rPr lang="el-GR" sz="1800" dirty="0">
                <a:latin typeface="Times-Roman"/>
              </a:rPr>
              <a:t>1.00 </a:t>
            </a:r>
            <a:r>
              <a:rPr lang="en-US" sz="1800" dirty="0">
                <a:latin typeface="Times-Roman"/>
              </a:rPr>
              <a:t>rad</a:t>
            </a:r>
            <a:r>
              <a:rPr lang="en-US" sz="1800" dirty="0">
                <a:latin typeface="TT42FDo00"/>
              </a:rPr>
              <a:t>/</a:t>
            </a:r>
            <a:r>
              <a:rPr lang="en-US" sz="1800" dirty="0">
                <a:latin typeface="Times-Roman"/>
              </a:rPr>
              <a:t>sec</a:t>
            </a:r>
          </a:p>
          <a:p>
            <a:endParaRPr lang="en-US" sz="1800" dirty="0" smtClean="0">
              <a:solidFill>
                <a:prstClr val="black"/>
              </a:solidFill>
              <a:latin typeface="TT42FDo00"/>
            </a:endParaRPr>
          </a:p>
          <a:p>
            <a:r>
              <a:rPr lang="el-GR" sz="1800" dirty="0" smtClean="0">
                <a:solidFill>
                  <a:prstClr val="black"/>
                </a:solidFill>
                <a:latin typeface="TT42FDo00"/>
              </a:rPr>
              <a:t>ω</a:t>
            </a:r>
            <a:r>
              <a:rPr lang="en-US" sz="1800" dirty="0" smtClean="0">
                <a:latin typeface="MathematicalPi-One"/>
              </a:rPr>
              <a:t> </a:t>
            </a:r>
            <a:r>
              <a:rPr lang="en-US" sz="1800" dirty="0">
                <a:latin typeface="Times New Roman"/>
              </a:rPr>
              <a:t>is the coefficient of the time variable </a:t>
            </a:r>
            <a:r>
              <a:rPr lang="en-US" sz="1800" i="1" dirty="0">
                <a:latin typeface="Times New Roman"/>
              </a:rPr>
              <a:t>t </a:t>
            </a:r>
            <a:r>
              <a:rPr lang="en-US" sz="1800" dirty="0">
                <a:latin typeface="Times New Roman"/>
              </a:rPr>
              <a:t>in the argument of the sinusoid. Likewise, the </a:t>
            </a:r>
            <a:r>
              <a:rPr lang="en-US" sz="1800" dirty="0" smtClean="0">
                <a:latin typeface="Times New Roman"/>
              </a:rPr>
              <a:t>frequency in </a:t>
            </a:r>
            <a:r>
              <a:rPr lang="en-US" sz="1800" dirty="0">
                <a:latin typeface="Times New Roman"/>
              </a:rPr>
              <a:t>hertz </a:t>
            </a:r>
            <a:r>
              <a:rPr lang="en-US" sz="1800" dirty="0" smtClean="0">
                <a:latin typeface="Times New Roman"/>
              </a:rPr>
              <a:t>is</a:t>
            </a:r>
          </a:p>
          <a:p>
            <a:endParaRPr lang="en-US" sz="1800" dirty="0">
              <a:latin typeface="Times New Roman"/>
            </a:endParaRPr>
          </a:p>
          <a:p>
            <a:endParaRPr lang="en-US" sz="1800" dirty="0" smtClean="0">
              <a:latin typeface="Times New Roman"/>
            </a:endParaRPr>
          </a:p>
          <a:p>
            <a:r>
              <a:rPr lang="en-US" sz="1800" dirty="0" smtClean="0"/>
              <a:t>and </a:t>
            </a:r>
            <a:r>
              <a:rPr lang="en-US" sz="1800" dirty="0"/>
              <a:t>the phase angle </a:t>
            </a:r>
            <a:r>
              <a:rPr lang="en-US" sz="1800" dirty="0" smtClean="0"/>
              <a:t>is   Ø =  </a:t>
            </a:r>
            <a:r>
              <a:rPr lang="en-US" sz="1800" dirty="0"/>
              <a:t>−1 rad </a:t>
            </a:r>
            <a:r>
              <a:rPr lang="en-US" sz="1800" dirty="0" smtClean="0"/>
              <a:t> =  </a:t>
            </a:r>
            <a:r>
              <a:rPr lang="en-US" sz="1800" dirty="0"/>
              <a:t>−57.3</a:t>
            </a:r>
            <a:r>
              <a:rPr lang="en-US" sz="1800" dirty="0" smtClean="0"/>
              <a:t>°</a:t>
            </a:r>
          </a:p>
          <a:p>
            <a:endParaRPr lang="en-US" sz="1800" dirty="0"/>
          </a:p>
          <a:p>
            <a:r>
              <a:rPr lang="en-US" sz="1800" dirty="0"/>
              <a:t>The negative phase indicates the signal lags (i.e., occurs later in time relative to) the </a:t>
            </a:r>
            <a:r>
              <a:rPr lang="en-US" sz="1800" dirty="0" smtClean="0"/>
              <a:t>reference (</a:t>
            </a:r>
            <a:r>
              <a:rPr lang="en-US" sz="1800" dirty="0"/>
              <a:t>sin(</a:t>
            </a:r>
            <a:r>
              <a:rPr lang="en-US" sz="1800" i="1" dirty="0"/>
              <a:t>t</a:t>
            </a:r>
            <a:r>
              <a:rPr lang="en-US" sz="1800" dirty="0"/>
              <a:t>)). The arguments of the </a:t>
            </a:r>
            <a:r>
              <a:rPr lang="en-US" sz="1800" dirty="0" smtClean="0"/>
              <a:t>sinusoids </a:t>
            </a:r>
            <a:r>
              <a:rPr lang="en-US" sz="1800" dirty="0"/>
              <a:t>are always assumed to be specified in </a:t>
            </a:r>
            <a:r>
              <a:rPr lang="en-US" sz="1800" dirty="0" smtClean="0"/>
              <a:t>radians for </a:t>
            </a:r>
            <a:r>
              <a:rPr lang="en-US" sz="1800" dirty="0"/>
              <a:t>computational purposes.</a:t>
            </a:r>
            <a:endParaRPr lang="en-US" sz="1800" dirty="0">
              <a:latin typeface="Times New Roman"/>
            </a:endParaRPr>
          </a:p>
          <a:p>
            <a:endParaRPr lang="ar-IQ"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5999" y="3352800"/>
            <a:ext cx="3122195" cy="659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9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27830"/>
            <a:ext cx="8229600" cy="5896770"/>
          </a:xfrm>
        </p:spPr>
        <p:txBody>
          <a:bodyPr>
            <a:normAutofit/>
          </a:bodyPr>
          <a:lstStyle/>
          <a:p>
            <a:r>
              <a:rPr lang="en-US" sz="1800" dirty="0">
                <a:solidFill>
                  <a:srgbClr val="FF0000"/>
                </a:solidFill>
              </a:rPr>
              <a:t>This phenomenon became even more interesting when it was discovered that identical materials</a:t>
            </a:r>
            <a:r>
              <a:rPr lang="en-US" sz="1800" dirty="0" smtClean="0">
                <a:solidFill>
                  <a:srgbClr val="FF0000"/>
                </a:solidFill>
              </a:rPr>
              <a:t>, after </a:t>
            </a:r>
            <a:r>
              <a:rPr lang="en-US" sz="1800" dirty="0">
                <a:solidFill>
                  <a:srgbClr val="FF0000"/>
                </a:solidFill>
              </a:rPr>
              <a:t>having been rubbed with their respective cloths, always repelled each other</a:t>
            </a:r>
            <a:r>
              <a:rPr lang="en-US" sz="1800" dirty="0" smtClean="0">
                <a:solidFill>
                  <a:srgbClr val="FF0000"/>
                </a:solidFill>
              </a:rPr>
              <a:t>:</a:t>
            </a:r>
          </a:p>
          <a:p>
            <a:endParaRPr lang="en-US" sz="1800" dirty="0">
              <a:solidFill>
                <a:srgbClr val="FF0000"/>
              </a:solidFill>
            </a:endParaRPr>
          </a:p>
          <a:p>
            <a:endParaRPr lang="en-US" sz="1800" dirty="0" smtClean="0">
              <a:solidFill>
                <a:srgbClr val="FF0000"/>
              </a:solidFill>
            </a:endParaRPr>
          </a:p>
          <a:p>
            <a:endParaRPr lang="en-US" sz="1800" dirty="0">
              <a:solidFill>
                <a:srgbClr val="FF0000"/>
              </a:solidFill>
            </a:endParaRPr>
          </a:p>
          <a:p>
            <a:endParaRPr lang="en-US" sz="1800" dirty="0" smtClean="0">
              <a:solidFill>
                <a:srgbClr val="FF0000"/>
              </a:solidFill>
            </a:endParaRPr>
          </a:p>
          <a:p>
            <a:r>
              <a:rPr lang="en-US" sz="1800" dirty="0" smtClean="0">
                <a:solidFill>
                  <a:srgbClr val="FF0000"/>
                </a:solidFill>
              </a:rPr>
              <a:t>It </a:t>
            </a:r>
            <a:r>
              <a:rPr lang="en-US" sz="1800" dirty="0">
                <a:solidFill>
                  <a:srgbClr val="FF0000"/>
                </a:solidFill>
              </a:rPr>
              <a:t>was also noted that when a piece of glass rubbed with silk was exposed to a piece of </a:t>
            </a:r>
            <a:r>
              <a:rPr lang="en-US" sz="1800" dirty="0" smtClean="0">
                <a:solidFill>
                  <a:srgbClr val="FF0000"/>
                </a:solidFill>
              </a:rPr>
              <a:t>wax rubbed </a:t>
            </a:r>
            <a:r>
              <a:rPr lang="en-US" sz="1800" dirty="0">
                <a:solidFill>
                  <a:srgbClr val="FF0000"/>
                </a:solidFill>
              </a:rPr>
              <a:t>with wool, the two materials would attract one another:</a:t>
            </a:r>
            <a:endParaRPr lang="en-US" sz="1800" dirty="0" smtClean="0">
              <a:solidFill>
                <a:srgbClr val="FF0000"/>
              </a:solidFill>
            </a:endParaRPr>
          </a:p>
          <a:p>
            <a:endParaRPr lang="en-US" sz="1800" dirty="0">
              <a:solidFill>
                <a:srgbClr val="FF0000"/>
              </a:solidFill>
            </a:endParaRPr>
          </a:p>
          <a:p>
            <a:endParaRPr lang="en-US" sz="1800" dirty="0" smtClean="0">
              <a:solidFill>
                <a:srgbClr val="FF0000"/>
              </a:solidFill>
            </a:endParaRPr>
          </a:p>
          <a:p>
            <a:endParaRPr lang="en-US" sz="1800" dirty="0">
              <a:solidFill>
                <a:srgbClr val="FF0000"/>
              </a:solidFill>
            </a:endParaRPr>
          </a:p>
          <a:p>
            <a:endParaRPr lang="en-US" sz="1800" dirty="0" smtClean="0">
              <a:solidFill>
                <a:srgbClr val="FF0000"/>
              </a:solidFill>
            </a:endParaRPr>
          </a:p>
          <a:p>
            <a:endParaRPr lang="en-US" sz="1800" dirty="0">
              <a:solidFill>
                <a:srgbClr val="FF0000"/>
              </a:solidFill>
            </a:endParaRPr>
          </a:p>
          <a:p>
            <a:endParaRPr lang="ar-IQ" sz="1800" dirty="0">
              <a:solidFill>
                <a:srgbClr val="FF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687" y="1085395"/>
            <a:ext cx="2952750"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0470" y="1444851"/>
            <a:ext cx="25431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705225"/>
            <a:ext cx="2209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3431" y="3429000"/>
            <a:ext cx="2623912" cy="1171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4672200"/>
            <a:ext cx="2438400" cy="1151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80166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FF0000"/>
                </a:solidFill>
              </a:rPr>
              <a:t>Why </a:t>
            </a:r>
            <a:r>
              <a:rPr lang="en-US" sz="1800" dirty="0" smtClean="0"/>
              <a:t> </a:t>
            </a:r>
            <a:r>
              <a:rPr lang="en-US" sz="2000" dirty="0" smtClean="0">
                <a:solidFill>
                  <a:srgbClr val="00B0F0"/>
                </a:solidFill>
              </a:rPr>
              <a:t>Alternating </a:t>
            </a:r>
            <a:r>
              <a:rPr lang="en-US" sz="2000" dirty="0">
                <a:solidFill>
                  <a:srgbClr val="00B0F0"/>
                </a:solidFill>
              </a:rPr>
              <a:t>current power is used in many applications where direct </a:t>
            </a:r>
            <a:r>
              <a:rPr lang="en-US" sz="2000" dirty="0" smtClean="0">
                <a:solidFill>
                  <a:srgbClr val="00B0F0"/>
                </a:solidFill>
              </a:rPr>
              <a:t>current(DC</a:t>
            </a:r>
            <a:r>
              <a:rPr lang="en-US" sz="2000" dirty="0">
                <a:solidFill>
                  <a:srgbClr val="00B0F0"/>
                </a:solidFill>
              </a:rPr>
              <a:t>) power is impractical or </a:t>
            </a:r>
            <a:r>
              <a:rPr lang="en-US" sz="2000" dirty="0" smtClean="0">
                <a:solidFill>
                  <a:srgbClr val="00B0F0"/>
                </a:solidFill>
              </a:rPr>
              <a:t>infeasible</a:t>
            </a:r>
            <a:r>
              <a:rPr lang="en-US" sz="2000" dirty="0" smtClean="0">
                <a:solidFill>
                  <a:srgbClr val="FF0000"/>
                </a:solidFill>
              </a:rPr>
              <a:t>?</a:t>
            </a:r>
            <a:endParaRPr lang="ar-IQ" sz="2000" dirty="0">
              <a:solidFill>
                <a:srgbClr val="FF0000"/>
              </a:solidFill>
            </a:endParaRPr>
          </a:p>
        </p:txBody>
      </p:sp>
      <p:sp>
        <p:nvSpPr>
          <p:cNvPr id="3" name="Content Placeholder 2"/>
          <p:cNvSpPr>
            <a:spLocks noGrp="1"/>
          </p:cNvSpPr>
          <p:nvPr>
            <p:ph idx="1"/>
          </p:nvPr>
        </p:nvSpPr>
        <p:spPr>
          <a:xfrm>
            <a:off x="457200" y="1600200"/>
            <a:ext cx="8229600" cy="4343399"/>
          </a:xfrm>
        </p:spPr>
        <p:txBody>
          <a:bodyPr>
            <a:normAutofit/>
          </a:bodyPr>
          <a:lstStyle/>
          <a:p>
            <a:pPr marL="0" indent="0">
              <a:buNone/>
            </a:pPr>
            <a:r>
              <a:rPr lang="en-US" sz="2000" dirty="0" smtClean="0">
                <a:latin typeface="Times New Roman"/>
              </a:rPr>
              <a:t>    a. AC </a:t>
            </a:r>
            <a:r>
              <a:rPr lang="en-US" sz="2000" dirty="0">
                <a:latin typeface="Times New Roman"/>
              </a:rPr>
              <a:t>power is more efficient to transmit over long distances because it is </a:t>
            </a:r>
            <a:r>
              <a:rPr lang="en-US" sz="2000" dirty="0" smtClean="0">
                <a:latin typeface="Times New Roman"/>
              </a:rPr>
              <a:t>easily transformed </a:t>
            </a:r>
            <a:r>
              <a:rPr lang="en-US" sz="2000" dirty="0">
                <a:latin typeface="Times New Roman"/>
              </a:rPr>
              <a:t>to a high-voltage, low-current form, minimizing power losses </a:t>
            </a:r>
            <a:r>
              <a:rPr lang="en-US" sz="2000" dirty="0" smtClean="0">
                <a:latin typeface="Times New Roman"/>
              </a:rPr>
              <a:t>during </a:t>
            </a:r>
            <a:r>
              <a:rPr lang="en-US" sz="2000" dirty="0">
                <a:latin typeface="Times New Roman"/>
              </a:rPr>
              <a:t>transmission. </a:t>
            </a:r>
            <a:endParaRPr lang="en-US" sz="2000" dirty="0" smtClean="0">
              <a:latin typeface="Times New Roman"/>
            </a:endParaRPr>
          </a:p>
          <a:p>
            <a:pPr marL="0" indent="0">
              <a:buNone/>
            </a:pPr>
            <a:r>
              <a:rPr lang="en-US" sz="2000" dirty="0" smtClean="0">
                <a:latin typeface="Times New Roman"/>
              </a:rPr>
              <a:t>      b. In </a:t>
            </a:r>
            <a:r>
              <a:rPr lang="en-US" sz="2000" dirty="0">
                <a:latin typeface="Times New Roman"/>
              </a:rPr>
              <a:t>residential areas, it is easily </a:t>
            </a:r>
            <a:r>
              <a:rPr lang="en-US" sz="2000" dirty="0" smtClean="0">
                <a:latin typeface="Times New Roman"/>
              </a:rPr>
              <a:t>transformed back </a:t>
            </a:r>
            <a:r>
              <a:rPr lang="en-US" sz="2000" dirty="0">
                <a:latin typeface="Times New Roman"/>
              </a:rPr>
              <a:t>to required levels. </a:t>
            </a:r>
            <a:endParaRPr lang="en-US" sz="2000" dirty="0" smtClean="0">
              <a:latin typeface="Times New Roman"/>
            </a:endParaRPr>
          </a:p>
          <a:p>
            <a:pPr marL="0" indent="0">
              <a:buNone/>
            </a:pPr>
            <a:r>
              <a:rPr lang="en-US" sz="2000" dirty="0" smtClean="0">
                <a:latin typeface="Times New Roman"/>
              </a:rPr>
              <a:t>      c. Note </a:t>
            </a:r>
            <a:r>
              <a:rPr lang="en-US" sz="2000" dirty="0">
                <a:latin typeface="Times New Roman"/>
              </a:rPr>
              <a:t>that the voltage drop in the transmission line </a:t>
            </a:r>
            <a:r>
              <a:rPr lang="en-US" sz="2000" dirty="0" smtClean="0">
                <a:latin typeface="Times New Roman"/>
              </a:rPr>
              <a:t>is small </a:t>
            </a:r>
            <a:r>
              <a:rPr lang="en-US" sz="2000" dirty="0">
                <a:latin typeface="Times New Roman"/>
              </a:rPr>
              <a:t>compared to the voltage level at the source.</a:t>
            </a:r>
          </a:p>
          <a:p>
            <a:pPr marL="0" indent="0">
              <a:buNone/>
            </a:pPr>
            <a:r>
              <a:rPr lang="en-US" sz="2000" dirty="0" smtClean="0">
                <a:latin typeface="ZapfDingbats"/>
              </a:rPr>
              <a:t>      d. </a:t>
            </a:r>
            <a:r>
              <a:rPr lang="en-US" sz="2000" dirty="0">
                <a:latin typeface="Times New Roman"/>
              </a:rPr>
              <a:t>AC power is easy to generate with rotating machinery </a:t>
            </a:r>
            <a:r>
              <a:rPr lang="en-US" sz="2000" dirty="0" smtClean="0">
                <a:latin typeface="Times New Roman"/>
              </a:rPr>
              <a:t> (generator</a:t>
            </a:r>
            <a:r>
              <a:rPr lang="en-US" sz="2000" dirty="0">
                <a:latin typeface="Times New Roman"/>
              </a:rPr>
              <a:t>).</a:t>
            </a:r>
          </a:p>
          <a:p>
            <a:pPr marL="0" indent="0">
              <a:buNone/>
            </a:pPr>
            <a:r>
              <a:rPr lang="en-US" sz="2000" dirty="0" smtClean="0">
                <a:latin typeface="ZapfDingbats"/>
              </a:rPr>
              <a:t>      e.  </a:t>
            </a:r>
            <a:r>
              <a:rPr lang="en-US" sz="2000" dirty="0">
                <a:latin typeface="Times New Roman"/>
              </a:rPr>
              <a:t>AC power is easy to use to drive rotating machinery (</a:t>
            </a:r>
            <a:r>
              <a:rPr lang="en-US" sz="2000" dirty="0" smtClean="0">
                <a:latin typeface="Times New Roman"/>
              </a:rPr>
              <a:t>e.g. motor</a:t>
            </a:r>
            <a:r>
              <a:rPr lang="en-US" sz="2000" dirty="0">
                <a:latin typeface="Times New Roman"/>
              </a:rPr>
              <a:t>).</a:t>
            </a:r>
          </a:p>
          <a:p>
            <a:pPr marL="0" indent="0">
              <a:buNone/>
            </a:pPr>
            <a:r>
              <a:rPr lang="en-US" sz="2000" dirty="0" smtClean="0">
                <a:latin typeface="ZapfDingbats"/>
              </a:rPr>
              <a:t>      f.  </a:t>
            </a:r>
            <a:r>
              <a:rPr lang="en-US" sz="2000" dirty="0">
                <a:latin typeface="Times New Roman"/>
              </a:rPr>
              <a:t>AC power provides a fixed frequency signal (60 Hz in the United States, 50 </a:t>
            </a:r>
            <a:r>
              <a:rPr lang="en-US" sz="2000" dirty="0" smtClean="0">
                <a:latin typeface="Times New Roman"/>
              </a:rPr>
              <a:t>Hz in </a:t>
            </a:r>
            <a:r>
              <a:rPr lang="en-US" sz="2000" dirty="0">
                <a:latin typeface="Times New Roman"/>
              </a:rPr>
              <a:t>Europe) that can be used for timing purposes and synchronization.</a:t>
            </a:r>
            <a:endParaRPr lang="ar-IQ" sz="2000" dirty="0"/>
          </a:p>
        </p:txBody>
      </p:sp>
    </p:spTree>
    <p:extLst>
      <p:ext uri="{BB962C8B-B14F-4D97-AF65-F5344CB8AC3E}">
        <p14:creationId xmlns:p14="http://schemas.microsoft.com/office/powerpoint/2010/main" val="33794136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lnSpcReduction="10000"/>
          </a:bodyPr>
          <a:lstStyle/>
          <a:p>
            <a:r>
              <a:rPr lang="en-US" sz="2000" dirty="0"/>
              <a:t>The steady state analysis of AC circuits is simplified by the use of </a:t>
            </a:r>
            <a:r>
              <a:rPr lang="en-US" sz="2000" b="1" dirty="0" err="1">
                <a:solidFill>
                  <a:srgbClr val="FF0000"/>
                </a:solidFill>
              </a:rPr>
              <a:t>phasor</a:t>
            </a:r>
            <a:r>
              <a:rPr lang="en-US" sz="2000" b="1" dirty="0">
                <a:solidFill>
                  <a:srgbClr val="FF0000"/>
                </a:solidFill>
              </a:rPr>
              <a:t> </a:t>
            </a:r>
            <a:r>
              <a:rPr lang="en-US" sz="2000" dirty="0">
                <a:solidFill>
                  <a:srgbClr val="FF0000"/>
                </a:solidFill>
              </a:rPr>
              <a:t>analysis</a:t>
            </a:r>
            <a:r>
              <a:rPr lang="en-US" sz="2000" dirty="0" smtClean="0"/>
              <a:t>,  which </a:t>
            </a:r>
            <a:r>
              <a:rPr lang="en-US" sz="2000" dirty="0"/>
              <a:t>uses complex numbers to represent sinusoidal signals. </a:t>
            </a:r>
            <a:endParaRPr lang="en-US" sz="2000" dirty="0" smtClean="0"/>
          </a:p>
          <a:p>
            <a:endParaRPr lang="en-US" sz="2000" b="1" dirty="0"/>
          </a:p>
          <a:p>
            <a:r>
              <a:rPr lang="en-US" sz="2000" b="1" dirty="0" smtClean="0">
                <a:solidFill>
                  <a:srgbClr val="FF0000"/>
                </a:solidFill>
              </a:rPr>
              <a:t>Euler’s formula </a:t>
            </a:r>
            <a:r>
              <a:rPr lang="en-US" sz="2000" dirty="0" smtClean="0"/>
              <a:t>forms </a:t>
            </a:r>
            <a:r>
              <a:rPr lang="en-US" sz="2000" dirty="0"/>
              <a:t>the basis for this analysis</a:t>
            </a:r>
            <a:r>
              <a:rPr lang="en-US" sz="2000" dirty="0" smtClean="0"/>
              <a:t>:</a:t>
            </a:r>
          </a:p>
          <a:p>
            <a:endParaRPr lang="en-US" sz="2000" dirty="0"/>
          </a:p>
          <a:p>
            <a:endParaRPr lang="en-US" sz="2000" dirty="0" smtClean="0"/>
          </a:p>
          <a:p>
            <a:r>
              <a:rPr lang="en-US" sz="2000" dirty="0" smtClean="0">
                <a:latin typeface="Times New Roman"/>
              </a:rPr>
              <a:t>Circuit variables </a:t>
            </a:r>
            <a:r>
              <a:rPr lang="en-US" sz="2000" i="1" dirty="0">
                <a:latin typeface="Times New Roman"/>
              </a:rPr>
              <a:t>V </a:t>
            </a:r>
            <a:r>
              <a:rPr lang="en-US" sz="2000" dirty="0">
                <a:latin typeface="Times New Roman"/>
              </a:rPr>
              <a:t>and </a:t>
            </a:r>
            <a:r>
              <a:rPr lang="en-US" sz="2000" i="1" dirty="0">
                <a:latin typeface="Times New Roman"/>
              </a:rPr>
              <a:t>I </a:t>
            </a:r>
            <a:r>
              <a:rPr lang="en-US" sz="2000" i="1" dirty="0" smtClean="0">
                <a:latin typeface="Times New Roman"/>
              </a:rPr>
              <a:t> </a:t>
            </a:r>
            <a:r>
              <a:rPr lang="en-US" sz="2000" i="1" dirty="0" smtClean="0">
                <a:solidFill>
                  <a:srgbClr val="FF0000"/>
                </a:solidFill>
                <a:latin typeface="Times New Roman"/>
              </a:rPr>
              <a:t>treated </a:t>
            </a:r>
            <a:r>
              <a:rPr lang="en-US" sz="2000" dirty="0" smtClean="0">
                <a:solidFill>
                  <a:srgbClr val="FF0000"/>
                </a:solidFill>
                <a:latin typeface="Times New Roman"/>
              </a:rPr>
              <a:t>as </a:t>
            </a:r>
            <a:r>
              <a:rPr lang="en-US" sz="2000" dirty="0">
                <a:solidFill>
                  <a:srgbClr val="FF0000"/>
                </a:solidFill>
                <a:latin typeface="Times New Roman"/>
              </a:rPr>
              <a:t>complex exponentials </a:t>
            </a:r>
            <a:r>
              <a:rPr lang="en-US" sz="2000" dirty="0">
                <a:latin typeface="Times New Roman"/>
              </a:rPr>
              <a:t>with magnitudes </a:t>
            </a:r>
            <a:r>
              <a:rPr lang="en-US" sz="2000" i="1" dirty="0" err="1">
                <a:latin typeface="Times New Roman"/>
              </a:rPr>
              <a:t>V</a:t>
            </a:r>
            <a:r>
              <a:rPr lang="en-US" sz="800" i="1" dirty="0" err="1">
                <a:latin typeface="Times New Roman"/>
              </a:rPr>
              <a:t>m</a:t>
            </a:r>
            <a:r>
              <a:rPr lang="en-US" sz="800" i="1" dirty="0">
                <a:latin typeface="Times New Roman"/>
              </a:rPr>
              <a:t> </a:t>
            </a:r>
            <a:r>
              <a:rPr lang="en-US" sz="2000" dirty="0">
                <a:latin typeface="Times New Roman"/>
              </a:rPr>
              <a:t>and </a:t>
            </a:r>
            <a:r>
              <a:rPr lang="en-US" sz="2000" i="1" dirty="0" err="1">
                <a:latin typeface="Times New Roman"/>
              </a:rPr>
              <a:t>I</a:t>
            </a:r>
            <a:r>
              <a:rPr lang="en-US" sz="800" i="1" dirty="0" err="1">
                <a:latin typeface="Times New Roman"/>
              </a:rPr>
              <a:t>m</a:t>
            </a:r>
            <a:r>
              <a:rPr lang="en-US" sz="800" i="1" dirty="0">
                <a:latin typeface="Times New Roman"/>
              </a:rPr>
              <a:t> </a:t>
            </a:r>
            <a:r>
              <a:rPr lang="en-US" sz="2000" dirty="0">
                <a:latin typeface="Times New Roman"/>
              </a:rPr>
              <a:t>and phase </a:t>
            </a:r>
            <a:r>
              <a:rPr lang="en-US" sz="2000" dirty="0" smtClean="0">
                <a:latin typeface="Times New Roman"/>
              </a:rPr>
              <a:t> for </a:t>
            </a:r>
            <a:r>
              <a:rPr lang="en-US" sz="2000" dirty="0">
                <a:latin typeface="Times New Roman"/>
              </a:rPr>
              <a:t>a “steady state” analysis. </a:t>
            </a:r>
            <a:endParaRPr lang="en-US" sz="2000" dirty="0" smtClean="0">
              <a:latin typeface="Times New Roman"/>
            </a:endParaRPr>
          </a:p>
          <a:p>
            <a:r>
              <a:rPr lang="en-US" sz="2000" dirty="0" smtClean="0">
                <a:latin typeface="Times New Roman"/>
              </a:rPr>
              <a:t>A </a:t>
            </a:r>
            <a:r>
              <a:rPr lang="en-US" sz="2000" dirty="0" err="1" smtClean="0">
                <a:latin typeface="Times New Roman"/>
              </a:rPr>
              <a:t>phasor</a:t>
            </a:r>
            <a:r>
              <a:rPr lang="en-US" sz="2000" dirty="0" smtClean="0">
                <a:latin typeface="Times New Roman"/>
              </a:rPr>
              <a:t>  </a:t>
            </a:r>
            <a:r>
              <a:rPr lang="en-US" sz="2000" dirty="0">
                <a:latin typeface="Times New Roman"/>
              </a:rPr>
              <a:t>(e.g., voltage </a:t>
            </a:r>
            <a:r>
              <a:rPr lang="en-US" sz="2000" i="1" dirty="0">
                <a:latin typeface="Times New Roman"/>
              </a:rPr>
              <a:t>V </a:t>
            </a:r>
            <a:r>
              <a:rPr lang="en-US" sz="2000" dirty="0">
                <a:latin typeface="Times New Roman"/>
              </a:rPr>
              <a:t>) is a vector representation </a:t>
            </a:r>
            <a:r>
              <a:rPr lang="en-US" sz="2000" dirty="0" smtClean="0">
                <a:latin typeface="Times New Roman"/>
              </a:rPr>
              <a:t>of the </a:t>
            </a:r>
            <a:r>
              <a:rPr lang="en-US" sz="2000" dirty="0">
                <a:latin typeface="Times New Roman"/>
              </a:rPr>
              <a:t>complex exponential</a:t>
            </a:r>
            <a:r>
              <a:rPr lang="en-US" sz="2000" dirty="0" smtClean="0">
                <a:latin typeface="Times New Roman"/>
              </a:rPr>
              <a:t>:</a:t>
            </a:r>
          </a:p>
          <a:p>
            <a:endParaRPr lang="en-US" sz="2000" dirty="0">
              <a:latin typeface="Times New Roman"/>
            </a:endParaRPr>
          </a:p>
          <a:p>
            <a:endParaRPr lang="en-US" sz="2000" dirty="0" smtClean="0">
              <a:latin typeface="Times New Roman"/>
            </a:endParaRPr>
          </a:p>
          <a:p>
            <a:endParaRPr lang="en-US" sz="2000" dirty="0">
              <a:latin typeface="Times New Roman"/>
            </a:endParaRPr>
          </a:p>
          <a:p>
            <a:r>
              <a:rPr lang="en-US" sz="2000" dirty="0" smtClean="0">
                <a:latin typeface="Times New Roman"/>
              </a:rPr>
              <a:t>                                      is </a:t>
            </a:r>
            <a:r>
              <a:rPr lang="en-US" sz="2000" dirty="0">
                <a:latin typeface="Times New Roman"/>
              </a:rPr>
              <a:t>the complex exponential form</a:t>
            </a:r>
            <a:r>
              <a:rPr lang="en-US" sz="2000" dirty="0" smtClean="0">
                <a:latin typeface="Times New Roman"/>
              </a:rPr>
              <a:t>,</a:t>
            </a:r>
          </a:p>
          <a:p>
            <a:pPr marL="0" indent="0">
              <a:buNone/>
            </a:pPr>
            <a:r>
              <a:rPr lang="en-US" sz="2000" dirty="0" smtClean="0">
                <a:latin typeface="Times New Roman"/>
              </a:rPr>
              <a:t> </a:t>
            </a:r>
          </a:p>
          <a:p>
            <a:r>
              <a:rPr lang="en-US" sz="2000" dirty="0" smtClean="0">
                <a:latin typeface="Times New Roman"/>
              </a:rPr>
              <a:t>                is </a:t>
            </a:r>
            <a:r>
              <a:rPr lang="en-US" sz="2000" dirty="0">
                <a:latin typeface="Times New Roman"/>
              </a:rPr>
              <a:t>the </a:t>
            </a:r>
            <a:r>
              <a:rPr lang="en-US" sz="2000" b="1" dirty="0">
                <a:latin typeface="TimesNewRomanPS-BoldMT"/>
              </a:rPr>
              <a:t>polar form</a:t>
            </a:r>
            <a:r>
              <a:rPr lang="en-US" sz="2000" b="1" dirty="0" smtClean="0">
                <a:latin typeface="TimesNewRomanPS-BoldMT"/>
              </a:rPr>
              <a:t>,</a:t>
            </a:r>
          </a:p>
          <a:p>
            <a:endParaRPr lang="en-US" sz="2000" b="1" dirty="0">
              <a:latin typeface="TimesNewRomanPS-BoldMT"/>
            </a:endParaRPr>
          </a:p>
          <a:p>
            <a:r>
              <a:rPr lang="en-US" sz="2000" i="1" dirty="0" err="1" smtClean="0">
                <a:latin typeface="Times New Roman"/>
              </a:rPr>
              <a:t>V</a:t>
            </a:r>
            <a:r>
              <a:rPr lang="en-US" sz="800" i="1" dirty="0" err="1" smtClean="0">
                <a:latin typeface="Times New Roman"/>
              </a:rPr>
              <a:t>m</a:t>
            </a:r>
            <a:r>
              <a:rPr lang="en-US" sz="800" i="1" dirty="0" smtClean="0">
                <a:latin typeface="Times New Roman"/>
              </a:rPr>
              <a:t> </a:t>
            </a:r>
            <a:r>
              <a:rPr lang="en-US" sz="2000" dirty="0">
                <a:latin typeface="Times New Roman"/>
              </a:rPr>
              <a:t>[</a:t>
            </a:r>
            <a:r>
              <a:rPr lang="en-US" sz="2000" dirty="0" err="1" smtClean="0">
                <a:latin typeface="Times New Roman"/>
              </a:rPr>
              <a:t>cos</a:t>
            </a:r>
            <a:r>
              <a:rPr lang="en-US" sz="2000" dirty="0" smtClean="0">
                <a:latin typeface="Times New Roman"/>
              </a:rPr>
              <a:t>(</a:t>
            </a:r>
            <a:r>
              <a:rPr lang="el-GR" sz="1800" dirty="0">
                <a:solidFill>
                  <a:prstClr val="black"/>
                </a:solidFill>
                <a:latin typeface="TT42FDo00"/>
              </a:rPr>
              <a:t>ω </a:t>
            </a:r>
            <a:r>
              <a:rPr lang="en-US" sz="2000" i="1" dirty="0" smtClean="0">
                <a:latin typeface="Times New Roman"/>
              </a:rPr>
              <a:t>t </a:t>
            </a:r>
            <a:r>
              <a:rPr lang="en-US" sz="2000" dirty="0" smtClean="0">
                <a:latin typeface="MathematicalPi-One"/>
              </a:rPr>
              <a:t> </a:t>
            </a:r>
            <a:r>
              <a:rPr lang="en-US" sz="2000" dirty="0">
                <a:latin typeface="Times New Roman"/>
              </a:rPr>
              <a:t>) </a:t>
            </a:r>
            <a:r>
              <a:rPr lang="en-US" sz="2000" dirty="0" smtClean="0">
                <a:latin typeface="Times New Roman"/>
              </a:rPr>
              <a:t>+</a:t>
            </a:r>
            <a:r>
              <a:rPr lang="en-US" sz="2000" dirty="0" smtClean="0">
                <a:latin typeface="MathematicalPi-One"/>
              </a:rPr>
              <a:t> </a:t>
            </a:r>
            <a:r>
              <a:rPr lang="en-US" sz="2000" dirty="0">
                <a:latin typeface="Times New Roman"/>
              </a:rPr>
              <a:t>j sin </a:t>
            </a:r>
            <a:r>
              <a:rPr lang="en-US" sz="2000" dirty="0" smtClean="0">
                <a:latin typeface="Times New Roman"/>
              </a:rPr>
              <a:t>(</a:t>
            </a:r>
            <a:r>
              <a:rPr lang="el-GR" sz="2000" dirty="0">
                <a:solidFill>
                  <a:prstClr val="black"/>
                </a:solidFill>
                <a:latin typeface="TT42FDo00"/>
              </a:rPr>
              <a:t>ω </a:t>
            </a:r>
            <a:r>
              <a:rPr lang="en-US" sz="2000" i="1" dirty="0" smtClean="0">
                <a:latin typeface="Times New Roman"/>
              </a:rPr>
              <a:t>t</a:t>
            </a:r>
            <a:r>
              <a:rPr lang="en-US" sz="2000" dirty="0" smtClean="0">
                <a:latin typeface="MathematicalPi-One"/>
              </a:rPr>
              <a:t> </a:t>
            </a:r>
            <a:r>
              <a:rPr lang="en-US" sz="2000" dirty="0">
                <a:latin typeface="Times New Roman"/>
              </a:rPr>
              <a:t>)] is the complex </a:t>
            </a:r>
            <a:r>
              <a:rPr lang="en-US" sz="2000" b="1" dirty="0">
                <a:latin typeface="TimesNewRomanPS-BoldMT"/>
              </a:rPr>
              <a:t>rectangular form</a:t>
            </a:r>
            <a:endParaRPr lang="en-US" sz="2000" dirty="0" smtClean="0"/>
          </a:p>
          <a:p>
            <a:endParaRPr lang="en-US" sz="2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6114" y="1652587"/>
            <a:ext cx="4334532"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6620" y="3386358"/>
            <a:ext cx="6331693" cy="458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199" y="4340669"/>
            <a:ext cx="1594843" cy="393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5119807"/>
            <a:ext cx="640854" cy="295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39079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366" y="1172029"/>
            <a:ext cx="6858000" cy="495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idx="1"/>
          </p:nvPr>
        </p:nvSpPr>
        <p:spPr>
          <a:xfrm>
            <a:off x="457200" y="457200"/>
            <a:ext cx="8229600" cy="5668963"/>
          </a:xfrm>
        </p:spPr>
        <p:txBody>
          <a:bodyPr>
            <a:normAutofit/>
          </a:bodyPr>
          <a:lstStyle/>
          <a:p>
            <a:r>
              <a:rPr lang="en-US" sz="2000" dirty="0">
                <a:latin typeface="Times New Roman"/>
              </a:rPr>
              <a:t>Useful mathematical relations for manipulating complex numbers and </a:t>
            </a:r>
            <a:r>
              <a:rPr lang="en-US" sz="2000" dirty="0" err="1" smtClean="0">
                <a:latin typeface="Times New Roman"/>
              </a:rPr>
              <a:t>phasors</a:t>
            </a:r>
            <a:r>
              <a:rPr lang="en-US" sz="2000" dirty="0" smtClean="0">
                <a:latin typeface="Times New Roman"/>
              </a:rPr>
              <a:t> include</a:t>
            </a:r>
            <a:endParaRPr lang="ar-IQ" sz="2000"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1" y="1172029"/>
            <a:ext cx="3833222" cy="2793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35543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248400"/>
          </a:xfrm>
        </p:spPr>
        <p:txBody>
          <a:bodyPr>
            <a:normAutofit/>
          </a:bodyPr>
          <a:lstStyle/>
          <a:p>
            <a:r>
              <a:rPr lang="en-US" sz="2000" dirty="0">
                <a:solidFill>
                  <a:srgbClr val="FF0000"/>
                </a:solidFill>
                <a:latin typeface="Times New Roman"/>
              </a:rPr>
              <a:t>Ohm’s </a:t>
            </a:r>
            <a:r>
              <a:rPr lang="en-US" sz="2000" dirty="0" smtClean="0">
                <a:solidFill>
                  <a:srgbClr val="FF0000"/>
                </a:solidFill>
                <a:latin typeface="Times New Roman"/>
              </a:rPr>
              <a:t>law                  </a:t>
            </a:r>
            <a:r>
              <a:rPr lang="en-US" sz="2000" i="1" dirty="0" smtClean="0">
                <a:latin typeface="Times-Italic"/>
              </a:rPr>
              <a:t>V </a:t>
            </a:r>
            <a:r>
              <a:rPr lang="en-US" sz="2000" dirty="0">
                <a:latin typeface="TT431Fo00"/>
              </a:rPr>
              <a:t>= </a:t>
            </a:r>
            <a:r>
              <a:rPr lang="en-US" sz="2000" i="1" dirty="0">
                <a:latin typeface="Times-Italic"/>
              </a:rPr>
              <a:t>ZI</a:t>
            </a:r>
            <a:r>
              <a:rPr lang="en-US" sz="2000" dirty="0" smtClean="0">
                <a:solidFill>
                  <a:srgbClr val="FF0000"/>
                </a:solidFill>
                <a:latin typeface="Times New Roman"/>
              </a:rPr>
              <a:t>                  </a:t>
            </a:r>
            <a:r>
              <a:rPr lang="en-US" sz="2000" i="1" dirty="0" smtClean="0">
                <a:solidFill>
                  <a:srgbClr val="FF0000"/>
                </a:solidFill>
              </a:rPr>
              <a:t>Z</a:t>
            </a:r>
            <a:r>
              <a:rPr lang="en-US" sz="2000" i="1" dirty="0" smtClean="0"/>
              <a:t> : </a:t>
            </a:r>
            <a:r>
              <a:rPr lang="en-US" sz="2000" dirty="0" smtClean="0"/>
              <a:t>is </a:t>
            </a:r>
            <a:r>
              <a:rPr lang="en-US" sz="2000" dirty="0"/>
              <a:t>called the </a:t>
            </a:r>
            <a:r>
              <a:rPr lang="en-US" sz="2000" b="1" dirty="0">
                <a:solidFill>
                  <a:srgbClr val="FF0000"/>
                </a:solidFill>
              </a:rPr>
              <a:t>impedance</a:t>
            </a:r>
            <a:r>
              <a:rPr lang="en-US" sz="2000" dirty="0" smtClean="0">
                <a:solidFill>
                  <a:srgbClr val="FF0000"/>
                </a:solidFill>
                <a:latin typeface="Times New Roman"/>
              </a:rPr>
              <a:t> </a:t>
            </a:r>
          </a:p>
          <a:p>
            <a:r>
              <a:rPr lang="en-US" sz="2000" dirty="0" smtClean="0">
                <a:solidFill>
                  <a:srgbClr val="FF0000"/>
                </a:solidFill>
                <a:latin typeface="Times New Roman"/>
              </a:rPr>
              <a:t>                                                                  </a:t>
            </a:r>
          </a:p>
          <a:p>
            <a:endParaRPr lang="en-US" sz="2000" dirty="0">
              <a:solidFill>
                <a:srgbClr val="FF0000"/>
              </a:solidFill>
              <a:latin typeface="Times New Roman"/>
            </a:endParaRPr>
          </a:p>
          <a:p>
            <a:endParaRPr lang="en-US" sz="2000" dirty="0" smtClean="0">
              <a:solidFill>
                <a:srgbClr val="FF0000"/>
              </a:solidFill>
              <a:latin typeface="Times New Roman"/>
            </a:endParaRPr>
          </a:p>
          <a:p>
            <a:endParaRPr lang="en-US" sz="2000" dirty="0">
              <a:solidFill>
                <a:srgbClr val="FF0000"/>
              </a:solidFill>
              <a:latin typeface="Times New Roman"/>
            </a:endParaRPr>
          </a:p>
          <a:p>
            <a:endParaRPr lang="en-US" sz="2000" dirty="0" smtClean="0">
              <a:solidFill>
                <a:srgbClr val="FF0000"/>
              </a:solidFill>
              <a:latin typeface="Times New Roman"/>
            </a:endParaRPr>
          </a:p>
          <a:p>
            <a:endParaRPr lang="en-US" sz="2000" dirty="0">
              <a:solidFill>
                <a:srgbClr val="FF0000"/>
              </a:solidFill>
              <a:latin typeface="Times New Roman"/>
            </a:endParaRPr>
          </a:p>
          <a:p>
            <a:r>
              <a:rPr lang="en-US" sz="2000" dirty="0" smtClean="0">
                <a:solidFill>
                  <a:srgbClr val="FF0000"/>
                </a:solidFill>
                <a:latin typeface="Times New Roman"/>
              </a:rPr>
              <a:t>                                                                                  voltage will lead current</a:t>
            </a:r>
          </a:p>
          <a:p>
            <a:r>
              <a:rPr lang="en-US" sz="2000" dirty="0" smtClean="0">
                <a:solidFill>
                  <a:srgbClr val="FF0000"/>
                </a:solidFill>
                <a:latin typeface="Times New Roman"/>
              </a:rPr>
              <a:t>                                                                               g     by 90 degrees</a:t>
            </a:r>
          </a:p>
          <a:p>
            <a:endParaRPr lang="en-US" sz="2000" dirty="0">
              <a:solidFill>
                <a:srgbClr val="FF0000"/>
              </a:solidFill>
              <a:latin typeface="Times New Roman"/>
            </a:endParaRPr>
          </a:p>
          <a:p>
            <a:endParaRPr lang="en-US" sz="2000" dirty="0" smtClean="0">
              <a:solidFill>
                <a:srgbClr val="FF0000"/>
              </a:solidFill>
              <a:latin typeface="Times New Roman"/>
            </a:endParaRPr>
          </a:p>
          <a:p>
            <a:endParaRPr lang="en-US" sz="2000" dirty="0">
              <a:solidFill>
                <a:srgbClr val="FF0000"/>
              </a:solidFill>
              <a:latin typeface="Times New Roman"/>
            </a:endParaRPr>
          </a:p>
          <a:p>
            <a:pPr marL="0" indent="0">
              <a:buNone/>
            </a:pPr>
            <a:r>
              <a:rPr lang="en-US" sz="2000" dirty="0" smtClean="0">
                <a:solidFill>
                  <a:srgbClr val="FF0000"/>
                </a:solidFill>
                <a:latin typeface="Times New Roman"/>
              </a:rPr>
              <a:t>                                                                     voltage will lag the current</a:t>
            </a:r>
          </a:p>
          <a:p>
            <a:pPr marL="0" indent="0">
              <a:buNone/>
            </a:pPr>
            <a:r>
              <a:rPr lang="en-US" sz="2000" dirty="0">
                <a:solidFill>
                  <a:srgbClr val="FF0000"/>
                </a:solidFill>
                <a:latin typeface="Times New Roman"/>
              </a:rPr>
              <a:t> </a:t>
            </a:r>
            <a:r>
              <a:rPr lang="en-US" sz="2000" dirty="0" smtClean="0">
                <a:solidFill>
                  <a:srgbClr val="FF0000"/>
                </a:solidFill>
                <a:latin typeface="Times New Roman"/>
              </a:rPr>
              <a:t>                                                                            by 90 degrees </a:t>
            </a:r>
          </a:p>
          <a:p>
            <a:pPr marL="0" indent="0">
              <a:buNone/>
            </a:pPr>
            <a:r>
              <a:rPr lang="en-US" sz="2000" dirty="0" smtClean="0">
                <a:solidFill>
                  <a:srgbClr val="FF0000"/>
                </a:solidFill>
                <a:latin typeface="Times New Roman"/>
              </a:rPr>
              <a:t>                                                                          </a:t>
            </a:r>
          </a:p>
          <a:p>
            <a:pPr marL="0" indent="0">
              <a:buNone/>
            </a:pPr>
            <a:r>
              <a:rPr lang="en-US" sz="2000" dirty="0" smtClean="0">
                <a:solidFill>
                  <a:srgbClr val="FF0000"/>
                </a:solidFill>
                <a:latin typeface="Times New Roman"/>
              </a:rPr>
              <a:t> </a:t>
            </a:r>
            <a:endParaRPr lang="en-US" sz="1800" i="1" dirty="0" smtClean="0">
              <a:solidFill>
                <a:prstClr val="black"/>
              </a:solidFill>
              <a:latin typeface="Times-Italic"/>
            </a:endParaRPr>
          </a:p>
          <a:p>
            <a:pPr marL="0" indent="0">
              <a:buNone/>
            </a:pPr>
            <a:endParaRPr lang="en-US" sz="1800" i="1" dirty="0">
              <a:solidFill>
                <a:prstClr val="black"/>
              </a:solidFill>
              <a:latin typeface="Times-Italic"/>
            </a:endParaRPr>
          </a:p>
          <a:p>
            <a:pPr marL="0" indent="0">
              <a:buNone/>
            </a:pPr>
            <a:endParaRPr lang="en-US" sz="1800" i="1" dirty="0" smtClean="0">
              <a:solidFill>
                <a:prstClr val="black"/>
              </a:solidFill>
              <a:latin typeface="Times-Italic"/>
            </a:endParaRPr>
          </a:p>
          <a:p>
            <a:pPr marL="0" indent="0">
              <a:buNone/>
            </a:pPr>
            <a:endParaRPr lang="en-US" sz="1800" i="1" dirty="0">
              <a:solidFill>
                <a:prstClr val="black"/>
              </a:solidFill>
              <a:latin typeface="Times-Italic"/>
            </a:endParaRPr>
          </a:p>
          <a:p>
            <a:pPr marL="0" indent="0">
              <a:buNone/>
            </a:pPr>
            <a:endParaRPr lang="en-US" sz="1800" i="1" dirty="0" smtClean="0">
              <a:solidFill>
                <a:prstClr val="black"/>
              </a:solidFill>
              <a:latin typeface="Times-Italic"/>
            </a:endParaRPr>
          </a:p>
          <a:p>
            <a:pPr marL="0" indent="0">
              <a:buNone/>
            </a:pPr>
            <a:endParaRPr lang="en-US" sz="1800" i="1" dirty="0">
              <a:solidFill>
                <a:prstClr val="black"/>
              </a:solidFill>
              <a:latin typeface="Times-Italic"/>
            </a:endParaRPr>
          </a:p>
          <a:p>
            <a:pPr marL="0" indent="0">
              <a:buNone/>
            </a:pPr>
            <a:endParaRPr lang="en-US" sz="1800" i="1" dirty="0">
              <a:solidFill>
                <a:prstClr val="black"/>
              </a:solidFill>
              <a:latin typeface="Times-Italic"/>
            </a:endParaRPr>
          </a:p>
          <a:p>
            <a:pPr marL="0" indent="0">
              <a:buNone/>
            </a:pPr>
            <a:endParaRPr lang="en-US" sz="1800" i="1" dirty="0" smtClean="0">
              <a:solidFill>
                <a:prstClr val="black"/>
              </a:solidFill>
              <a:latin typeface="Times-Italic"/>
            </a:endParaRPr>
          </a:p>
          <a:p>
            <a:pPr marL="0" indent="0">
              <a:buNone/>
            </a:pPr>
            <a:endParaRPr lang="en-US" sz="1800" i="1" dirty="0">
              <a:solidFill>
                <a:prstClr val="black"/>
              </a:solidFill>
              <a:latin typeface="Times-Italic"/>
            </a:endParaRPr>
          </a:p>
          <a:p>
            <a:pPr marL="0" indent="0">
              <a:buNone/>
            </a:pPr>
            <a:endParaRPr lang="en-US" sz="1800" i="1" dirty="0" smtClean="0">
              <a:solidFill>
                <a:prstClr val="black"/>
              </a:solidFill>
              <a:latin typeface="Times-Italic"/>
            </a:endParaRPr>
          </a:p>
          <a:p>
            <a:pPr marL="0" indent="0">
              <a:buNone/>
            </a:pPr>
            <a:endParaRPr lang="en-US" sz="1800" i="1" dirty="0">
              <a:solidFill>
                <a:prstClr val="black"/>
              </a:solidFill>
              <a:latin typeface="Times-Italic"/>
            </a:endParaRPr>
          </a:p>
          <a:p>
            <a:pPr marL="0" indent="0">
              <a:buNone/>
            </a:pPr>
            <a:endParaRPr lang="en-US" sz="1800" i="1" dirty="0" smtClean="0">
              <a:solidFill>
                <a:prstClr val="black"/>
              </a:solidFill>
              <a:latin typeface="Times-Italic"/>
            </a:endParaRPr>
          </a:p>
          <a:p>
            <a:pPr marL="0" indent="0">
              <a:buNone/>
            </a:pPr>
            <a:endParaRPr lang="en-US" sz="1800" i="1" dirty="0">
              <a:solidFill>
                <a:prstClr val="black"/>
              </a:solidFill>
              <a:latin typeface="Times-Italic"/>
            </a:endParaRPr>
          </a:p>
          <a:p>
            <a:pPr marL="0" indent="0">
              <a:buNone/>
            </a:pPr>
            <a:endParaRPr lang="en-US" sz="1800" i="1" dirty="0" smtClean="0">
              <a:solidFill>
                <a:prstClr val="black"/>
              </a:solidFill>
              <a:latin typeface="Times-Italic"/>
            </a:endParaRPr>
          </a:p>
          <a:p>
            <a:pPr marL="0" indent="0">
              <a:buNone/>
            </a:pPr>
            <a:endParaRPr lang="en-US" sz="1800" i="1" dirty="0">
              <a:solidFill>
                <a:prstClr val="black"/>
              </a:solidFill>
              <a:latin typeface="Times-Italic"/>
            </a:endParaRPr>
          </a:p>
          <a:p>
            <a:pPr marL="0" indent="0">
              <a:buNone/>
            </a:pPr>
            <a:endParaRPr lang="en-US" sz="1800" i="1" dirty="0" smtClean="0">
              <a:solidFill>
                <a:prstClr val="black"/>
              </a:solidFill>
              <a:latin typeface="Times-Italic"/>
            </a:endParaRPr>
          </a:p>
          <a:p>
            <a:pPr marL="0" indent="0">
              <a:buNone/>
            </a:pPr>
            <a:endParaRPr lang="ar-IQ" sz="2000" dirty="0">
              <a:solidFill>
                <a:srgbClr val="FF000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1" y="1016685"/>
            <a:ext cx="5677133" cy="2717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87829" y="3997648"/>
            <a:ext cx="4267200" cy="369332"/>
          </a:xfrm>
          <a:prstGeom prst="rect">
            <a:avLst/>
          </a:prstGeom>
        </p:spPr>
        <p:txBody>
          <a:bodyPr wrap="square">
            <a:spAutoFit/>
          </a:bodyPr>
          <a:lstStyle/>
          <a:p>
            <a:r>
              <a:rPr lang="en-US" dirty="0">
                <a:latin typeface="Times New Roman"/>
              </a:rPr>
              <a:t>For the capacitor, </a:t>
            </a:r>
            <a:r>
              <a:rPr lang="en-US" dirty="0" smtClean="0">
                <a:latin typeface="Times New Roman"/>
              </a:rPr>
              <a:t>because  </a:t>
            </a:r>
            <a:r>
              <a:rPr lang="en-US" i="1" dirty="0" smtClean="0">
                <a:latin typeface="Times-Italic"/>
              </a:rPr>
              <a:t>I  = C </a:t>
            </a:r>
            <a:r>
              <a:rPr lang="en-US" i="1" dirty="0" err="1" smtClean="0">
                <a:latin typeface="Times-Italic"/>
              </a:rPr>
              <a:t>dV</a:t>
            </a:r>
            <a:r>
              <a:rPr lang="en-US" i="1" dirty="0" smtClean="0">
                <a:latin typeface="Times-Italic"/>
              </a:rPr>
              <a:t> / </a:t>
            </a:r>
            <a:r>
              <a:rPr lang="en-US" dirty="0" err="1" smtClean="0">
                <a:latin typeface="Times-Roman"/>
              </a:rPr>
              <a:t>d</a:t>
            </a:r>
            <a:r>
              <a:rPr lang="en-US" i="1" dirty="0" err="1" smtClean="0">
                <a:latin typeface="Times-Italic"/>
              </a:rPr>
              <a:t>t</a:t>
            </a:r>
            <a:r>
              <a:rPr lang="en-US" i="1" dirty="0" smtClean="0">
                <a:latin typeface="Times-Italic"/>
              </a:rPr>
              <a:t>    </a:t>
            </a:r>
            <a:endParaRPr lang="ar-IQ"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1315" y="4040975"/>
            <a:ext cx="2209332" cy="315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481" y="4574309"/>
            <a:ext cx="2882176" cy="155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5562600"/>
            <a:ext cx="3480716" cy="692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44439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r>
              <a:rPr lang="en-US" sz="2000" dirty="0" smtClean="0"/>
              <a:t>EXAMPLE: F</a:t>
            </a:r>
            <a:r>
              <a:rPr lang="en-US" sz="2000" dirty="0" smtClean="0">
                <a:latin typeface="Times New Roman"/>
              </a:rPr>
              <a:t>ind </a:t>
            </a:r>
            <a:r>
              <a:rPr lang="en-US" sz="2000" dirty="0">
                <a:latin typeface="Times New Roman"/>
              </a:rPr>
              <a:t>the </a:t>
            </a:r>
            <a:r>
              <a:rPr lang="en-US" sz="2000" dirty="0" smtClean="0">
                <a:latin typeface="Times New Roman"/>
              </a:rPr>
              <a:t>steady state </a:t>
            </a:r>
            <a:r>
              <a:rPr lang="en-US" sz="2000" dirty="0">
                <a:latin typeface="Times New Roman"/>
              </a:rPr>
              <a:t>current </a:t>
            </a:r>
            <a:r>
              <a:rPr lang="en-US" sz="2000" i="1" dirty="0">
                <a:latin typeface="Times New Roman"/>
              </a:rPr>
              <a:t>I </a:t>
            </a:r>
            <a:r>
              <a:rPr lang="en-US" sz="2000" dirty="0">
                <a:latin typeface="Times New Roman"/>
              </a:rPr>
              <a:t>through the capacitor in the following circuit</a:t>
            </a:r>
            <a:r>
              <a:rPr lang="en-US" sz="2000" dirty="0" smtClean="0">
                <a:latin typeface="Times New Roman"/>
              </a:rPr>
              <a:t>:</a:t>
            </a:r>
          </a:p>
          <a:p>
            <a:r>
              <a:rPr lang="en-US" sz="2000" dirty="0" smtClean="0">
                <a:latin typeface="Times New Roman"/>
              </a:rPr>
              <a:t>Solution:</a:t>
            </a:r>
          </a:p>
          <a:p>
            <a:r>
              <a:rPr lang="en-US" sz="1800" i="1" dirty="0" smtClean="0">
                <a:latin typeface="Times-Italic"/>
              </a:rPr>
              <a:t>V </a:t>
            </a:r>
            <a:r>
              <a:rPr lang="en-US" sz="1800" dirty="0" smtClean="0">
                <a:latin typeface="Times-Roman"/>
              </a:rPr>
              <a:t>in    =  5 </a:t>
            </a:r>
            <a:r>
              <a:rPr lang="en-US" sz="1800" dirty="0" err="1" smtClean="0">
                <a:latin typeface="Times-Roman"/>
              </a:rPr>
              <a:t>cos</a:t>
            </a:r>
            <a:r>
              <a:rPr lang="en-US" sz="1800" dirty="0" smtClean="0">
                <a:latin typeface="Times-Roman"/>
              </a:rPr>
              <a:t> (3000</a:t>
            </a:r>
            <a:r>
              <a:rPr lang="en-US" sz="1800" i="1" dirty="0" smtClean="0">
                <a:latin typeface="Times-Italic"/>
              </a:rPr>
              <a:t>t  + </a:t>
            </a:r>
            <a:r>
              <a:rPr lang="el-GR" sz="1800" dirty="0" smtClean="0">
                <a:latin typeface="TT42FDo00"/>
              </a:rPr>
              <a:t>π</a:t>
            </a:r>
            <a:r>
              <a:rPr lang="en-US" sz="1800" dirty="0" smtClean="0">
                <a:latin typeface="TT42FDo00"/>
              </a:rPr>
              <a:t>/2)  V, </a:t>
            </a:r>
          </a:p>
          <a:p>
            <a:r>
              <a:rPr lang="el-GR" sz="1600" dirty="0">
                <a:latin typeface="TT42FDo00"/>
              </a:rPr>
              <a:t>ω = </a:t>
            </a:r>
            <a:r>
              <a:rPr lang="el-GR" sz="1600" dirty="0">
                <a:latin typeface="Times-Roman"/>
              </a:rPr>
              <a:t>3000 </a:t>
            </a:r>
            <a:r>
              <a:rPr lang="en-US" sz="1600" dirty="0" smtClean="0">
                <a:latin typeface="Times-Roman"/>
              </a:rPr>
              <a:t>rad</a:t>
            </a:r>
            <a:r>
              <a:rPr lang="en-US" sz="1600" dirty="0" smtClean="0">
                <a:latin typeface="TT42FDo00"/>
              </a:rPr>
              <a:t>/</a:t>
            </a:r>
            <a:r>
              <a:rPr lang="en-US" sz="1600" dirty="0" smtClean="0">
                <a:latin typeface="Times-Roman"/>
              </a:rPr>
              <a:t>sec</a:t>
            </a:r>
          </a:p>
          <a:p>
            <a:r>
              <a:rPr lang="en-US" sz="1600" dirty="0" err="1">
                <a:latin typeface="Times New Roman"/>
              </a:rPr>
              <a:t>phasor</a:t>
            </a:r>
            <a:r>
              <a:rPr lang="en-US" sz="1600" dirty="0">
                <a:latin typeface="Times New Roman"/>
              </a:rPr>
              <a:t> and complex form of the source is</a:t>
            </a:r>
          </a:p>
          <a:p>
            <a:r>
              <a:rPr lang="fi-FI" sz="1600" i="1" dirty="0">
                <a:latin typeface="Times-Italic"/>
              </a:rPr>
              <a:t>V</a:t>
            </a:r>
            <a:r>
              <a:rPr lang="fi-FI" sz="800" dirty="0">
                <a:latin typeface="Times-Roman"/>
              </a:rPr>
              <a:t>in </a:t>
            </a:r>
            <a:r>
              <a:rPr lang="fi-FI" sz="1600" dirty="0">
                <a:latin typeface="TT42FDo00"/>
              </a:rPr>
              <a:t>= </a:t>
            </a:r>
            <a:r>
              <a:rPr lang="fi-FI" sz="1600" dirty="0">
                <a:latin typeface="Times-Roman"/>
              </a:rPr>
              <a:t>5 </a:t>
            </a:r>
            <a:r>
              <a:rPr lang="fi-FI" sz="1600" dirty="0">
                <a:latin typeface="TT42FDo00"/>
              </a:rPr>
              <a:t>〈</a:t>
            </a:r>
            <a:r>
              <a:rPr lang="fi-FI" sz="1600" dirty="0">
                <a:latin typeface="Times-Roman"/>
              </a:rPr>
              <a:t>90</a:t>
            </a:r>
            <a:r>
              <a:rPr lang="fi-FI" sz="1600" dirty="0">
                <a:latin typeface="TT42FDo00"/>
              </a:rPr>
              <a:t>°〉 </a:t>
            </a:r>
            <a:r>
              <a:rPr lang="fi-FI" sz="1600" i="1" dirty="0">
                <a:latin typeface="Times-Italic"/>
              </a:rPr>
              <a:t>V </a:t>
            </a:r>
            <a:r>
              <a:rPr lang="fi-FI" sz="1600" dirty="0">
                <a:latin typeface="TT42FDo00"/>
              </a:rPr>
              <a:t>= (</a:t>
            </a:r>
            <a:r>
              <a:rPr lang="fi-FI" sz="1600" dirty="0">
                <a:latin typeface="Times-Roman"/>
              </a:rPr>
              <a:t>0 </a:t>
            </a:r>
            <a:r>
              <a:rPr lang="fi-FI" sz="1600" dirty="0">
                <a:latin typeface="TT42FDo00"/>
              </a:rPr>
              <a:t>+ </a:t>
            </a:r>
            <a:r>
              <a:rPr lang="fi-FI" sz="1600" dirty="0">
                <a:latin typeface="Times-Roman"/>
              </a:rPr>
              <a:t>5j </a:t>
            </a:r>
            <a:r>
              <a:rPr lang="fi-FI" sz="1600" dirty="0">
                <a:latin typeface="TT42FDo00"/>
              </a:rPr>
              <a:t>) </a:t>
            </a:r>
            <a:r>
              <a:rPr lang="fi-FI" sz="1600" i="1" dirty="0" smtClean="0">
                <a:latin typeface="Times-Italic"/>
              </a:rPr>
              <a:t>V</a:t>
            </a:r>
          </a:p>
          <a:p>
            <a:r>
              <a:rPr lang="en-US" sz="1600" i="1" dirty="0">
                <a:latin typeface="Times-Italic"/>
              </a:rPr>
              <a:t>Z</a:t>
            </a:r>
            <a:r>
              <a:rPr lang="en-US" sz="800" i="1" dirty="0">
                <a:latin typeface="Times-Italic"/>
              </a:rPr>
              <a:t>C </a:t>
            </a:r>
            <a:r>
              <a:rPr lang="en-US" sz="1600" dirty="0">
                <a:latin typeface="TT42FDo00"/>
              </a:rPr>
              <a:t>= </a:t>
            </a:r>
            <a:r>
              <a:rPr lang="en-US" sz="1600" dirty="0">
                <a:latin typeface="Times-Roman"/>
              </a:rPr>
              <a:t>–j </a:t>
            </a:r>
            <a:r>
              <a:rPr lang="en-US" sz="1600" dirty="0">
                <a:latin typeface="TT42FDo00"/>
              </a:rPr>
              <a:t>⁄ </a:t>
            </a:r>
            <a:r>
              <a:rPr lang="el-GR" sz="1600" dirty="0">
                <a:latin typeface="TT42FDo00"/>
              </a:rPr>
              <a:t>ω</a:t>
            </a:r>
            <a:r>
              <a:rPr lang="en-US" sz="1600" i="1" dirty="0">
                <a:latin typeface="Times-Italic"/>
              </a:rPr>
              <a:t>C </a:t>
            </a:r>
            <a:r>
              <a:rPr lang="en-US" sz="1600" dirty="0">
                <a:latin typeface="TT42FDo00"/>
              </a:rPr>
              <a:t>= </a:t>
            </a:r>
            <a:r>
              <a:rPr lang="en-US" sz="1600" dirty="0">
                <a:latin typeface="Times-Roman"/>
              </a:rPr>
              <a:t>–1666.67j </a:t>
            </a:r>
            <a:r>
              <a:rPr lang="el-GR" sz="1600" dirty="0">
                <a:latin typeface="TT42FDo00"/>
              </a:rPr>
              <a:t>Ω = </a:t>
            </a:r>
            <a:r>
              <a:rPr lang="el-GR" sz="1600" dirty="0">
                <a:latin typeface="Times-Roman"/>
              </a:rPr>
              <a:t>1666.67 </a:t>
            </a:r>
            <a:r>
              <a:rPr lang="el-GR" sz="1600" dirty="0">
                <a:latin typeface="TT42FDo00"/>
              </a:rPr>
              <a:t>〈</a:t>
            </a:r>
            <a:r>
              <a:rPr lang="el-GR" sz="1600" dirty="0">
                <a:latin typeface="Times-Roman"/>
              </a:rPr>
              <a:t>–90</a:t>
            </a:r>
            <a:r>
              <a:rPr lang="el-GR" sz="1600" dirty="0">
                <a:latin typeface="TT42FDo00"/>
              </a:rPr>
              <a:t>°〉 </a:t>
            </a:r>
            <a:r>
              <a:rPr lang="el-GR" sz="1600" dirty="0" smtClean="0">
                <a:latin typeface="TT42FDo00"/>
              </a:rPr>
              <a:t>Ω</a:t>
            </a:r>
            <a:endParaRPr lang="en-US" sz="1600" dirty="0" smtClean="0">
              <a:latin typeface="TT42FDo00"/>
            </a:endParaRPr>
          </a:p>
          <a:p>
            <a:r>
              <a:rPr lang="en-US" sz="1600" i="1" dirty="0">
                <a:latin typeface="Times-Italic"/>
              </a:rPr>
              <a:t>Z</a:t>
            </a:r>
            <a:r>
              <a:rPr lang="en-US" sz="800" i="1" dirty="0">
                <a:latin typeface="Times-Italic"/>
              </a:rPr>
              <a:t>L </a:t>
            </a:r>
            <a:r>
              <a:rPr lang="en-US" sz="1600" dirty="0">
                <a:latin typeface="TT42FDo00"/>
              </a:rPr>
              <a:t>= </a:t>
            </a:r>
            <a:r>
              <a:rPr lang="en-US" sz="1600" dirty="0">
                <a:latin typeface="Times-Roman"/>
              </a:rPr>
              <a:t>j</a:t>
            </a:r>
            <a:r>
              <a:rPr lang="el-GR" sz="1600" dirty="0">
                <a:latin typeface="TT42FDo00"/>
              </a:rPr>
              <a:t>ω</a:t>
            </a:r>
            <a:r>
              <a:rPr lang="en-US" sz="1600" i="1" dirty="0">
                <a:latin typeface="Times-Italic"/>
              </a:rPr>
              <a:t>L </a:t>
            </a:r>
            <a:r>
              <a:rPr lang="en-US" sz="1600" dirty="0">
                <a:latin typeface="TT42FDo00"/>
              </a:rPr>
              <a:t>= </a:t>
            </a:r>
            <a:r>
              <a:rPr lang="en-US" sz="1600" dirty="0">
                <a:latin typeface="Times-Roman"/>
              </a:rPr>
              <a:t>1500j </a:t>
            </a:r>
            <a:r>
              <a:rPr lang="el-GR" sz="1600" dirty="0">
                <a:latin typeface="TT42FDo00"/>
              </a:rPr>
              <a:t>Ω = </a:t>
            </a:r>
            <a:r>
              <a:rPr lang="el-GR" sz="1600" dirty="0">
                <a:latin typeface="Times-Roman"/>
              </a:rPr>
              <a:t>1500 </a:t>
            </a:r>
            <a:r>
              <a:rPr lang="el-GR" sz="1600" dirty="0">
                <a:latin typeface="TT42FDo00"/>
              </a:rPr>
              <a:t>〈</a:t>
            </a:r>
            <a:r>
              <a:rPr lang="el-GR" sz="1600" dirty="0">
                <a:latin typeface="Times-Roman"/>
              </a:rPr>
              <a:t>90</a:t>
            </a:r>
            <a:r>
              <a:rPr lang="el-GR" sz="1600" dirty="0">
                <a:latin typeface="TT42FDo00"/>
              </a:rPr>
              <a:t>°〉 </a:t>
            </a:r>
            <a:r>
              <a:rPr lang="el-GR" sz="1600" dirty="0" smtClean="0">
                <a:latin typeface="TT42FDo00"/>
              </a:rPr>
              <a:t>Ω</a:t>
            </a:r>
            <a:endParaRPr lang="en-US" sz="1600" dirty="0" smtClean="0">
              <a:latin typeface="TT42FDo00"/>
            </a:endParaRPr>
          </a:p>
          <a:p>
            <a:r>
              <a:rPr lang="pt-BR" sz="1800" i="1" dirty="0">
                <a:latin typeface="Times New Roman"/>
              </a:rPr>
              <a:t>R2 </a:t>
            </a:r>
            <a:r>
              <a:rPr lang="pt-BR" sz="1800" i="1" dirty="0" smtClean="0">
                <a:latin typeface="Times New Roman"/>
              </a:rPr>
              <a:t> + </a:t>
            </a:r>
            <a:r>
              <a:rPr lang="pt-BR" sz="1800" dirty="0" smtClean="0">
                <a:latin typeface="MathematicalPi-One"/>
              </a:rPr>
              <a:t> </a:t>
            </a:r>
            <a:r>
              <a:rPr lang="pt-BR" sz="1800" i="1" dirty="0">
                <a:latin typeface="Times New Roman"/>
              </a:rPr>
              <a:t>ZL</a:t>
            </a:r>
            <a:r>
              <a:rPr lang="pt-BR" sz="1800" dirty="0">
                <a:latin typeface="MathematicalPi-One"/>
              </a:rPr>
              <a:t> </a:t>
            </a:r>
            <a:r>
              <a:rPr lang="pt-BR" sz="1800" dirty="0" smtClean="0">
                <a:latin typeface="MathematicalPi-One"/>
              </a:rPr>
              <a:t> = </a:t>
            </a:r>
            <a:r>
              <a:rPr lang="pt-BR" sz="1800" dirty="0" smtClean="0">
                <a:latin typeface="Times New Roman"/>
              </a:rPr>
              <a:t>(</a:t>
            </a:r>
            <a:r>
              <a:rPr lang="pt-BR" sz="1800" dirty="0">
                <a:latin typeface="Times New Roman"/>
              </a:rPr>
              <a:t>3000 </a:t>
            </a:r>
            <a:r>
              <a:rPr lang="pt-BR" sz="1800" dirty="0">
                <a:latin typeface="MathematicalPi-One"/>
              </a:rPr>
              <a:t> </a:t>
            </a:r>
            <a:r>
              <a:rPr lang="pt-BR" sz="1800" dirty="0" smtClean="0">
                <a:latin typeface="MathematicalPi-One"/>
              </a:rPr>
              <a:t>+ </a:t>
            </a:r>
            <a:r>
              <a:rPr lang="pt-BR" sz="1800" dirty="0" smtClean="0">
                <a:latin typeface="Times New Roman"/>
              </a:rPr>
              <a:t>1500j</a:t>
            </a:r>
            <a:r>
              <a:rPr lang="pt-BR" sz="1800" dirty="0">
                <a:latin typeface="Times New Roman"/>
              </a:rPr>
              <a:t>) </a:t>
            </a:r>
            <a:r>
              <a:rPr lang="pt-BR" sz="1800" dirty="0" smtClean="0">
                <a:latin typeface="Symbol"/>
                <a:sym typeface="Symbol"/>
              </a:rPr>
              <a:t> </a:t>
            </a:r>
            <a:r>
              <a:rPr lang="pt-BR" sz="1800" dirty="0" smtClean="0">
                <a:latin typeface="Symbol"/>
              </a:rPr>
              <a:t> </a:t>
            </a:r>
            <a:r>
              <a:rPr lang="pt-BR" sz="1800" dirty="0">
                <a:latin typeface="Symbol"/>
              </a:rPr>
              <a:t>=</a:t>
            </a:r>
            <a:r>
              <a:rPr lang="pt-BR" sz="1800" dirty="0" smtClean="0">
                <a:latin typeface="MathematicalPi-One"/>
              </a:rPr>
              <a:t>  </a:t>
            </a:r>
            <a:r>
              <a:rPr lang="pt-BR" sz="1800" dirty="0" smtClean="0">
                <a:latin typeface="Times New Roman"/>
              </a:rPr>
              <a:t>3354.1 </a:t>
            </a:r>
            <a:r>
              <a:rPr lang="pt-BR" sz="1800" dirty="0" smtClean="0">
                <a:latin typeface="Symbol"/>
              </a:rPr>
              <a:t>  </a:t>
            </a:r>
            <a:r>
              <a:rPr lang="el-GR" sz="1800" dirty="0">
                <a:latin typeface="TT42FDo00"/>
              </a:rPr>
              <a:t>〈</a:t>
            </a:r>
            <a:r>
              <a:rPr lang="pt-BR" sz="1800" dirty="0" smtClean="0">
                <a:latin typeface="Times New Roman"/>
              </a:rPr>
              <a:t>26.57°</a:t>
            </a:r>
            <a:r>
              <a:rPr lang="ar-IQ" sz="1800" dirty="0" smtClean="0">
                <a:latin typeface="Times New Roman"/>
              </a:rPr>
              <a:t> </a:t>
            </a:r>
            <a:r>
              <a:rPr lang="ar-IQ" sz="1800" dirty="0"/>
              <a:t>〈 </a:t>
            </a:r>
            <a:r>
              <a:rPr lang="pt-BR" sz="1800" dirty="0" smtClean="0">
                <a:latin typeface="Symbol"/>
                <a:sym typeface="Symbol"/>
              </a:rPr>
              <a:t></a:t>
            </a:r>
            <a:endParaRPr lang="en-US" sz="1800" dirty="0" smtClean="0">
              <a:latin typeface="Times-Roman"/>
            </a:endParaRPr>
          </a:p>
          <a:p>
            <a:r>
              <a:rPr lang="en-US" sz="1600" dirty="0" smtClean="0"/>
              <a:t>Impedance of parallel combination:</a:t>
            </a:r>
            <a:r>
              <a:rPr lang="en-US" sz="1600" u="sng" dirty="0" smtClean="0"/>
              <a:t>                                                  </a:t>
            </a:r>
          </a:p>
          <a:p>
            <a:r>
              <a:rPr lang="en-US" sz="1600" u="sng" dirty="0" smtClean="0"/>
              <a:t>_(_ </a:t>
            </a:r>
            <a:r>
              <a:rPr lang="en-US" sz="1600" i="1" u="sng" dirty="0"/>
              <a:t>R</a:t>
            </a:r>
            <a:r>
              <a:rPr lang="en-US" sz="1600" u="sng" dirty="0"/>
              <a:t>_2_ +_ _ </a:t>
            </a:r>
            <a:r>
              <a:rPr lang="en-US" sz="1600" i="1" u="sng" dirty="0"/>
              <a:t>Z</a:t>
            </a:r>
            <a:r>
              <a:rPr lang="en-US" sz="1600" u="sng" dirty="0"/>
              <a:t>_</a:t>
            </a:r>
            <a:r>
              <a:rPr lang="en-US" sz="1600" i="1" u="sng" dirty="0"/>
              <a:t>L </a:t>
            </a:r>
            <a:r>
              <a:rPr lang="en-US" sz="1600" u="sng" dirty="0"/>
              <a:t>)_ </a:t>
            </a:r>
            <a:r>
              <a:rPr lang="en-US" sz="1600" i="1" u="sng" dirty="0"/>
              <a:t>Z</a:t>
            </a:r>
            <a:r>
              <a:rPr lang="en-US" sz="1600" u="sng" dirty="0"/>
              <a:t>_</a:t>
            </a:r>
            <a:r>
              <a:rPr lang="en-US" sz="1600" i="1" u="sng" dirty="0"/>
              <a:t>C</a:t>
            </a:r>
            <a:r>
              <a:rPr lang="en-US" sz="1600" dirty="0" smtClean="0"/>
              <a:t>_      =   </a:t>
            </a:r>
            <a:r>
              <a:rPr lang="en-US" sz="1600" dirty="0" err="1" smtClean="0"/>
              <a:t>Zp</a:t>
            </a:r>
            <a:endParaRPr lang="en-US" sz="1600" dirty="0"/>
          </a:p>
          <a:p>
            <a:r>
              <a:rPr lang="en-US" sz="1600" dirty="0" smtClean="0"/>
              <a:t>           ( </a:t>
            </a:r>
            <a:r>
              <a:rPr lang="en-US" sz="1600" i="1" dirty="0"/>
              <a:t>R</a:t>
            </a:r>
            <a:r>
              <a:rPr lang="en-US" sz="1600" dirty="0"/>
              <a:t>2 + </a:t>
            </a:r>
            <a:r>
              <a:rPr lang="en-US" sz="1600" i="1" dirty="0"/>
              <a:t>ZL </a:t>
            </a:r>
            <a:r>
              <a:rPr lang="en-US" sz="1600" dirty="0"/>
              <a:t>) + </a:t>
            </a:r>
            <a:r>
              <a:rPr lang="en-US" sz="1600" i="1" dirty="0" smtClean="0"/>
              <a:t>ZC                  </a:t>
            </a:r>
          </a:p>
          <a:p>
            <a:r>
              <a:rPr lang="en-US" sz="1600" dirty="0" smtClean="0">
                <a:latin typeface="Times New Roman"/>
              </a:rPr>
              <a:t>The numerator is:</a:t>
            </a:r>
          </a:p>
          <a:p>
            <a:r>
              <a:rPr lang="en-US" sz="1600" dirty="0" smtClean="0">
                <a:latin typeface="Times New Roman"/>
              </a:rPr>
              <a:t>(</a:t>
            </a:r>
            <a:r>
              <a:rPr lang="en-US" sz="1600" i="1" dirty="0">
                <a:latin typeface="Times New Roman"/>
              </a:rPr>
              <a:t>R</a:t>
            </a:r>
            <a:r>
              <a:rPr lang="en-US" sz="800" dirty="0">
                <a:latin typeface="Times New Roman"/>
              </a:rPr>
              <a:t>2 </a:t>
            </a:r>
            <a:r>
              <a:rPr lang="en-US" sz="800" dirty="0" smtClean="0">
                <a:latin typeface="Times New Roman"/>
              </a:rPr>
              <a:t> </a:t>
            </a:r>
            <a:r>
              <a:rPr lang="en-US" sz="1600" dirty="0" smtClean="0">
                <a:latin typeface="MathematicalPi-One"/>
              </a:rPr>
              <a:t> + </a:t>
            </a:r>
            <a:r>
              <a:rPr lang="en-US" sz="1600" i="1" dirty="0" smtClean="0">
                <a:latin typeface="Times New Roman"/>
              </a:rPr>
              <a:t>Z</a:t>
            </a:r>
            <a:r>
              <a:rPr lang="en-US" sz="800" i="1" dirty="0" smtClean="0">
                <a:latin typeface="Times New Roman"/>
              </a:rPr>
              <a:t>L</a:t>
            </a:r>
            <a:r>
              <a:rPr lang="en-US" sz="1600" dirty="0" smtClean="0">
                <a:latin typeface="Times New Roman"/>
              </a:rPr>
              <a:t>)</a:t>
            </a:r>
            <a:r>
              <a:rPr lang="en-US" sz="1600" i="1" dirty="0" smtClean="0">
                <a:latin typeface="Times New Roman"/>
              </a:rPr>
              <a:t>Z</a:t>
            </a:r>
            <a:r>
              <a:rPr lang="en-US" sz="800" i="1" dirty="0" smtClean="0">
                <a:latin typeface="Times New Roman"/>
              </a:rPr>
              <a:t>C</a:t>
            </a:r>
            <a:r>
              <a:rPr lang="en-US" sz="1600" dirty="0" smtClean="0">
                <a:latin typeface="MathematicalPi-One"/>
              </a:rPr>
              <a:t>  = </a:t>
            </a:r>
            <a:r>
              <a:rPr lang="en-US" sz="1600" dirty="0" smtClean="0">
                <a:latin typeface="Times New Roman"/>
              </a:rPr>
              <a:t>3354.1 </a:t>
            </a:r>
            <a:r>
              <a:rPr lang="el-GR" sz="1600" dirty="0">
                <a:latin typeface="TT42FDo00"/>
              </a:rPr>
              <a:t>〈</a:t>
            </a:r>
            <a:r>
              <a:rPr lang="pt-BR" sz="1600" dirty="0">
                <a:latin typeface="Times New Roman"/>
              </a:rPr>
              <a:t>26.57°</a:t>
            </a:r>
            <a:r>
              <a:rPr lang="ar-IQ" sz="1600" dirty="0">
                <a:latin typeface="Times New Roman"/>
              </a:rPr>
              <a:t> </a:t>
            </a:r>
            <a:r>
              <a:rPr lang="ar-IQ" sz="1600" dirty="0"/>
              <a:t>〈 </a:t>
            </a:r>
            <a:r>
              <a:rPr lang="en-US" sz="1600" dirty="0" smtClean="0"/>
              <a:t> *</a:t>
            </a:r>
            <a:r>
              <a:rPr lang="en-US" sz="1600" dirty="0" smtClean="0">
                <a:latin typeface="Times New Roman"/>
              </a:rPr>
              <a:t> </a:t>
            </a:r>
            <a:r>
              <a:rPr lang="en-US" sz="1600" dirty="0">
                <a:latin typeface="Times New Roman"/>
              </a:rPr>
              <a:t>1666.67 </a:t>
            </a:r>
            <a:r>
              <a:rPr lang="el-GR" sz="1600" dirty="0" smtClean="0">
                <a:latin typeface="TT42FDo00"/>
              </a:rPr>
              <a:t>〈</a:t>
            </a:r>
            <a:r>
              <a:rPr lang="el-GR" sz="1600" dirty="0" smtClean="0">
                <a:latin typeface="Times-Roman"/>
              </a:rPr>
              <a:t>–</a:t>
            </a:r>
            <a:r>
              <a:rPr lang="el-GR" sz="1600" dirty="0">
                <a:latin typeface="Times-Roman"/>
              </a:rPr>
              <a:t>90</a:t>
            </a:r>
            <a:r>
              <a:rPr lang="el-GR" sz="1600" dirty="0">
                <a:latin typeface="TT42FDo00"/>
              </a:rPr>
              <a:t>°〉 </a:t>
            </a:r>
            <a:r>
              <a:rPr lang="el-GR" sz="1600" dirty="0" smtClean="0">
                <a:latin typeface="TT42FDo00"/>
              </a:rPr>
              <a:t>Ω</a:t>
            </a:r>
            <a:r>
              <a:rPr lang="en-US" sz="1600" dirty="0" smtClean="0">
                <a:latin typeface="TT42FDo00"/>
              </a:rPr>
              <a:t> = </a:t>
            </a:r>
            <a:r>
              <a:rPr lang="el-GR" sz="1600" dirty="0" smtClean="0">
                <a:latin typeface="Times New Roman"/>
              </a:rPr>
              <a:t>5,590,180 </a:t>
            </a:r>
            <a:r>
              <a:rPr lang="el-GR" sz="1600" dirty="0">
                <a:latin typeface="TT42FDo00"/>
              </a:rPr>
              <a:t>〈</a:t>
            </a:r>
            <a:r>
              <a:rPr lang="en-US" sz="1600" dirty="0" smtClean="0">
                <a:latin typeface="Times New Roman"/>
              </a:rPr>
              <a:t> </a:t>
            </a:r>
            <a:r>
              <a:rPr lang="el-GR" sz="1600" dirty="0" smtClean="0">
                <a:latin typeface="Times New Roman"/>
              </a:rPr>
              <a:t>63.43°</a:t>
            </a:r>
            <a:r>
              <a:rPr lang="el-GR" sz="1600" dirty="0" smtClean="0">
                <a:latin typeface="Symbol"/>
              </a:rPr>
              <a:t> </a:t>
            </a:r>
            <a:r>
              <a:rPr lang="ar-IQ" sz="1600" dirty="0"/>
              <a:t>〈 </a:t>
            </a:r>
            <a:r>
              <a:rPr lang="pt-BR" sz="1600" dirty="0">
                <a:latin typeface="Symbol"/>
                <a:sym typeface="Symbol"/>
              </a:rPr>
              <a:t></a:t>
            </a:r>
            <a:endParaRPr lang="en-US" sz="1600" dirty="0">
              <a:latin typeface="Times-Roman"/>
            </a:endParaRPr>
          </a:p>
          <a:p>
            <a:pPr marL="0" indent="0">
              <a:buNone/>
            </a:pPr>
            <a:r>
              <a:rPr lang="en-US" sz="2000" dirty="0" smtClean="0">
                <a:latin typeface="Times-Roman"/>
              </a:rPr>
              <a:t>   </a:t>
            </a:r>
            <a:r>
              <a:rPr lang="en-US" sz="1600" dirty="0" smtClean="0">
                <a:latin typeface="Times-Roman"/>
              </a:rPr>
              <a:t>The denominator </a:t>
            </a:r>
            <a:r>
              <a:rPr lang="en-US" sz="1600" dirty="0">
                <a:latin typeface="Times New Roman"/>
              </a:rPr>
              <a:t>(</a:t>
            </a:r>
            <a:r>
              <a:rPr lang="en-US" sz="1600" i="1" dirty="0">
                <a:latin typeface="Times New Roman"/>
              </a:rPr>
              <a:t>R</a:t>
            </a:r>
            <a:r>
              <a:rPr lang="en-US" sz="800" dirty="0">
                <a:latin typeface="Times New Roman"/>
              </a:rPr>
              <a:t>2 </a:t>
            </a:r>
            <a:r>
              <a:rPr lang="en-US" sz="800" dirty="0" smtClean="0">
                <a:latin typeface="Times New Roman"/>
              </a:rPr>
              <a:t> </a:t>
            </a:r>
            <a:r>
              <a:rPr lang="en-US" sz="1600" dirty="0" smtClean="0">
                <a:latin typeface="MathematicalPi-One"/>
              </a:rPr>
              <a:t> + </a:t>
            </a:r>
            <a:r>
              <a:rPr lang="en-US" sz="1600" i="1" dirty="0" smtClean="0">
                <a:latin typeface="Times New Roman"/>
              </a:rPr>
              <a:t>Z</a:t>
            </a:r>
            <a:r>
              <a:rPr lang="en-US" sz="800" i="1" dirty="0" smtClean="0">
                <a:latin typeface="Times New Roman"/>
              </a:rPr>
              <a:t>L</a:t>
            </a:r>
            <a:r>
              <a:rPr lang="en-US" sz="1600" dirty="0">
                <a:latin typeface="Times New Roman"/>
              </a:rPr>
              <a:t>) </a:t>
            </a:r>
            <a:r>
              <a:rPr lang="en-US" sz="1600" dirty="0">
                <a:latin typeface="MathematicalPi-One"/>
              </a:rPr>
              <a:t> </a:t>
            </a:r>
            <a:r>
              <a:rPr lang="en-US" sz="1600" dirty="0" smtClean="0">
                <a:latin typeface="MathematicalPi-One"/>
              </a:rPr>
              <a:t>+ </a:t>
            </a:r>
            <a:r>
              <a:rPr lang="en-US" sz="1600" i="1" dirty="0" smtClean="0">
                <a:latin typeface="Times New Roman"/>
              </a:rPr>
              <a:t>Z</a:t>
            </a:r>
            <a:r>
              <a:rPr lang="en-US" sz="800" i="1" dirty="0" smtClean="0">
                <a:latin typeface="Times New Roman"/>
              </a:rPr>
              <a:t>C</a:t>
            </a:r>
            <a:r>
              <a:rPr lang="en-US" sz="1600" dirty="0" smtClean="0">
                <a:latin typeface="MathematicalPi-One"/>
              </a:rPr>
              <a:t>  = </a:t>
            </a:r>
            <a:r>
              <a:rPr lang="en-US" sz="1600" dirty="0" smtClean="0">
                <a:latin typeface="Times New Roman"/>
              </a:rPr>
              <a:t>((</a:t>
            </a:r>
            <a:r>
              <a:rPr lang="en-US" sz="1600" dirty="0">
                <a:latin typeface="Times New Roman"/>
              </a:rPr>
              <a:t>3000 </a:t>
            </a:r>
            <a:r>
              <a:rPr lang="en-US" sz="1600" dirty="0" smtClean="0">
                <a:latin typeface="Times New Roman"/>
              </a:rPr>
              <a:t> + 1500j</a:t>
            </a:r>
            <a:r>
              <a:rPr lang="en-US" sz="1600" dirty="0">
                <a:latin typeface="Times New Roman"/>
              </a:rPr>
              <a:t>) − 1666.67j) </a:t>
            </a:r>
            <a:r>
              <a:rPr lang="en-US" sz="1600" dirty="0" smtClean="0">
                <a:latin typeface="Times New Roman"/>
              </a:rPr>
              <a:t> =</a:t>
            </a:r>
            <a:r>
              <a:rPr lang="el-GR" sz="1600" dirty="0" smtClean="0">
                <a:latin typeface="Symbol"/>
              </a:rPr>
              <a:t> </a:t>
            </a:r>
            <a:r>
              <a:rPr lang="el-GR" sz="1600" dirty="0" smtClean="0">
                <a:latin typeface="MathematicalPi-One"/>
              </a:rPr>
              <a:t> </a:t>
            </a:r>
            <a:r>
              <a:rPr lang="el-GR" sz="1600" dirty="0">
                <a:latin typeface="Times New Roman"/>
              </a:rPr>
              <a:t>(</a:t>
            </a:r>
            <a:r>
              <a:rPr lang="el-GR" sz="1600" dirty="0" smtClean="0">
                <a:latin typeface="Times New Roman"/>
              </a:rPr>
              <a:t>3000</a:t>
            </a:r>
            <a:r>
              <a:rPr lang="en-US" sz="1600" dirty="0" smtClean="0">
                <a:latin typeface="Times New Roman"/>
              </a:rPr>
              <a:t> -</a:t>
            </a:r>
            <a:r>
              <a:rPr lang="el-GR" sz="1600" dirty="0" smtClean="0">
                <a:latin typeface="Times New Roman"/>
              </a:rPr>
              <a:t> </a:t>
            </a:r>
            <a:r>
              <a:rPr lang="el-GR" sz="1600" dirty="0">
                <a:latin typeface="Times New Roman"/>
              </a:rPr>
              <a:t>166.67</a:t>
            </a:r>
            <a:r>
              <a:rPr lang="en-US" sz="1600" dirty="0">
                <a:latin typeface="Times New Roman"/>
              </a:rPr>
              <a:t>j</a:t>
            </a:r>
            <a:r>
              <a:rPr lang="en-US" sz="1600" dirty="0" smtClean="0">
                <a:latin typeface="Times New Roman"/>
              </a:rPr>
              <a:t>)</a:t>
            </a:r>
            <a:r>
              <a:rPr lang="pt-BR" sz="1800" dirty="0">
                <a:solidFill>
                  <a:prstClr val="black"/>
                </a:solidFill>
                <a:latin typeface="Symbol"/>
                <a:sym typeface="Symbol"/>
              </a:rPr>
              <a:t> </a:t>
            </a:r>
            <a:r>
              <a:rPr lang="en-US" sz="1600" dirty="0" smtClean="0">
                <a:latin typeface="Times New Roman"/>
              </a:rPr>
              <a:t> </a:t>
            </a:r>
            <a:endParaRPr lang="ar-IQ" sz="1600" dirty="0" smtClean="0">
              <a:latin typeface="Times-Roman"/>
            </a:endParaRPr>
          </a:p>
          <a:p>
            <a:pPr marL="0" indent="0">
              <a:buNone/>
            </a:pPr>
            <a:r>
              <a:rPr lang="en-US" sz="2000" dirty="0" smtClean="0">
                <a:latin typeface="Times-Roman"/>
              </a:rPr>
              <a:t>                                               </a:t>
            </a:r>
            <a:r>
              <a:rPr lang="en-US" sz="1800" dirty="0" smtClean="0">
                <a:latin typeface="Times-Roman"/>
              </a:rPr>
              <a:t>= </a:t>
            </a:r>
            <a:r>
              <a:rPr lang="el-GR" sz="1800" dirty="0"/>
              <a:t>(3004.63 〈3.18°〉 </a:t>
            </a:r>
            <a:r>
              <a:rPr lang="el-GR" sz="1800" dirty="0" smtClean="0"/>
              <a:t>Ω</a:t>
            </a:r>
            <a:r>
              <a:rPr lang="en-US" sz="1800" dirty="0" smtClean="0"/>
              <a:t> </a:t>
            </a:r>
          </a:p>
          <a:p>
            <a:pPr marL="0" indent="0">
              <a:buNone/>
            </a:pPr>
            <a:r>
              <a:rPr lang="en-US" sz="1800" dirty="0" smtClean="0">
                <a:latin typeface="Times-Roman"/>
              </a:rPr>
              <a:t>Therefore </a:t>
            </a:r>
            <a:r>
              <a:rPr lang="en-US" sz="1800" dirty="0" err="1" smtClean="0">
                <a:latin typeface="Times-Roman"/>
              </a:rPr>
              <a:t>Zp</a:t>
            </a:r>
            <a:r>
              <a:rPr lang="en-US" sz="1800" dirty="0" smtClean="0">
                <a:latin typeface="Times-Roman"/>
              </a:rPr>
              <a:t> is equal to:</a:t>
            </a:r>
            <a:endParaRPr lang="ar-IQ" sz="1800" dirty="0">
              <a:latin typeface="Times-Roman"/>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609600"/>
            <a:ext cx="3565487" cy="2076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5572124"/>
            <a:ext cx="5339860" cy="75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07700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r>
              <a:rPr lang="en-US" sz="2000" dirty="0" smtClean="0"/>
              <a:t>The rectangular form is equal to</a:t>
            </a:r>
            <a:endParaRPr lang="ar-IQ" sz="20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4371" y="762000"/>
            <a:ext cx="5393267"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0829" y="1447800"/>
            <a:ext cx="6934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2209800"/>
            <a:ext cx="2314575"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5486" y="2612571"/>
            <a:ext cx="4386265" cy="556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3950" y="3205842"/>
            <a:ext cx="6572250" cy="978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95486" y="4495799"/>
            <a:ext cx="2193132" cy="320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62000" y="4815964"/>
            <a:ext cx="7543799" cy="646331"/>
          </a:xfrm>
          <a:prstGeom prst="rect">
            <a:avLst/>
          </a:prstGeom>
        </p:spPr>
        <p:txBody>
          <a:bodyPr wrap="square">
            <a:spAutoFit/>
          </a:bodyPr>
          <a:lstStyle/>
          <a:p>
            <a:r>
              <a:rPr lang="en-US" dirty="0">
                <a:latin typeface="Times New Roman"/>
              </a:rPr>
              <a:t>so the capacitor current leads the input reference by 159.8 </a:t>
            </a:r>
            <a:r>
              <a:rPr lang="en-US" dirty="0">
                <a:latin typeface="MathematicalPi-One"/>
              </a:rPr>
              <a:t> </a:t>
            </a:r>
            <a:r>
              <a:rPr lang="en-US" dirty="0">
                <a:latin typeface="Times New Roman"/>
              </a:rPr>
              <a:t>or 2.789 rad, and the </a:t>
            </a:r>
            <a:r>
              <a:rPr lang="en-US" dirty="0" smtClean="0">
                <a:latin typeface="Times New Roman"/>
              </a:rPr>
              <a:t>resulting current is:       </a:t>
            </a:r>
            <a:r>
              <a:rPr lang="en-US" dirty="0" smtClean="0">
                <a:latin typeface="Times-Italic"/>
              </a:rPr>
              <a:t>I</a:t>
            </a:r>
            <a:r>
              <a:rPr lang="en-US" dirty="0" smtClean="0">
                <a:latin typeface="TT42FDo00"/>
              </a:rPr>
              <a:t>(</a:t>
            </a:r>
            <a:r>
              <a:rPr lang="en-US" dirty="0" smtClean="0">
                <a:latin typeface="Times-Italic"/>
              </a:rPr>
              <a:t>t</a:t>
            </a:r>
            <a:r>
              <a:rPr lang="en-US" dirty="0">
                <a:latin typeface="TT42FDo00"/>
              </a:rPr>
              <a:t>) = </a:t>
            </a:r>
            <a:r>
              <a:rPr lang="en-US" dirty="0">
                <a:latin typeface="Times-Roman"/>
              </a:rPr>
              <a:t>2.22 </a:t>
            </a:r>
            <a:r>
              <a:rPr lang="en-US" dirty="0" err="1">
                <a:latin typeface="Times-Roman"/>
              </a:rPr>
              <a:t>cos</a:t>
            </a:r>
            <a:r>
              <a:rPr lang="en-US" dirty="0">
                <a:latin typeface="Times-Roman"/>
              </a:rPr>
              <a:t> </a:t>
            </a:r>
            <a:r>
              <a:rPr lang="en-US" dirty="0">
                <a:latin typeface="TT42FDo00"/>
              </a:rPr>
              <a:t>(</a:t>
            </a:r>
            <a:r>
              <a:rPr lang="en-US" dirty="0">
                <a:latin typeface="Times-Roman"/>
              </a:rPr>
              <a:t>3000</a:t>
            </a:r>
            <a:r>
              <a:rPr lang="en-US" i="1" dirty="0">
                <a:latin typeface="Times-Italic"/>
              </a:rPr>
              <a:t>t </a:t>
            </a:r>
            <a:r>
              <a:rPr lang="en-US" dirty="0">
                <a:latin typeface="TT42FDo00"/>
              </a:rPr>
              <a:t>+ </a:t>
            </a:r>
            <a:r>
              <a:rPr lang="en-US" dirty="0">
                <a:latin typeface="Times-Roman"/>
              </a:rPr>
              <a:t>2.789</a:t>
            </a:r>
            <a:r>
              <a:rPr lang="en-US" dirty="0">
                <a:latin typeface="TT42FDo00"/>
              </a:rPr>
              <a:t>) </a:t>
            </a:r>
            <a:r>
              <a:rPr lang="en-US" dirty="0">
                <a:latin typeface="Times-Roman"/>
              </a:rPr>
              <a:t>mA</a:t>
            </a:r>
            <a:endParaRPr lang="ar-IQ" dirty="0"/>
          </a:p>
        </p:txBody>
      </p:sp>
    </p:spTree>
    <p:extLst>
      <p:ext uri="{BB962C8B-B14F-4D97-AF65-F5344CB8AC3E}">
        <p14:creationId xmlns:p14="http://schemas.microsoft.com/office/powerpoint/2010/main" val="22638426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FF0000"/>
                </a:solidFill>
              </a:rPr>
              <a:t>8. POWER </a:t>
            </a:r>
            <a:r>
              <a:rPr lang="en-US" sz="2400" b="1" dirty="0">
                <a:solidFill>
                  <a:srgbClr val="FF0000"/>
                </a:solidFill>
              </a:rPr>
              <a:t>IN ELECTRICAL CIRCUITS</a:t>
            </a:r>
            <a:endParaRPr lang="ar-IQ" sz="2400" dirty="0">
              <a:solidFill>
                <a:srgbClr val="FF0000"/>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19200"/>
                <a:ext cx="8229600" cy="5410200"/>
              </a:xfrm>
            </p:spPr>
            <p:txBody>
              <a:bodyPr>
                <a:normAutofit/>
              </a:bodyPr>
              <a:lstStyle/>
              <a:p>
                <a:r>
                  <a:rPr lang="en-US" sz="2000" dirty="0" smtClean="0"/>
                  <a:t>All circuit elements dissipate, store, or deliver power through the physical interaction between </a:t>
                </a:r>
                <a:r>
                  <a:rPr lang="en-US" sz="2000" dirty="0"/>
                  <a:t>charges and electromagnetic fields</a:t>
                </a:r>
                <a:r>
                  <a:rPr lang="en-US" sz="2000" dirty="0" smtClean="0"/>
                  <a:t>.</a:t>
                </a:r>
              </a:p>
              <a:p>
                <a:r>
                  <a:rPr lang="en-US" sz="2000" dirty="0" smtClean="0">
                    <a:latin typeface="Times New Roman"/>
                  </a:rPr>
                  <a:t>The </a:t>
                </a:r>
                <a:r>
                  <a:rPr lang="en-US" sz="2000" dirty="0">
                    <a:latin typeface="Times New Roman"/>
                  </a:rPr>
                  <a:t>infinitesimal work (</a:t>
                </a:r>
                <a:r>
                  <a:rPr lang="en-US" sz="2000" dirty="0">
                    <a:solidFill>
                      <a:srgbClr val="FF0000"/>
                    </a:solidFill>
                    <a:latin typeface="Times New Roman"/>
                  </a:rPr>
                  <a:t>d </a:t>
                </a:r>
                <a:r>
                  <a:rPr lang="en-US" sz="2000" i="1" dirty="0">
                    <a:solidFill>
                      <a:srgbClr val="FF0000"/>
                    </a:solidFill>
                    <a:latin typeface="Times New Roman"/>
                  </a:rPr>
                  <a:t>W </a:t>
                </a:r>
                <a:r>
                  <a:rPr lang="en-US" sz="2000" dirty="0">
                    <a:solidFill>
                      <a:srgbClr val="FF0000"/>
                    </a:solidFill>
                    <a:latin typeface="Times New Roman"/>
                  </a:rPr>
                  <a:t>) done </a:t>
                </a:r>
                <a:r>
                  <a:rPr lang="en-US" sz="2000" dirty="0">
                    <a:latin typeface="Times New Roman"/>
                  </a:rPr>
                  <a:t>when an infinitesimal</a:t>
                </a:r>
              </a:p>
              <a:p>
                <a:r>
                  <a:rPr lang="en-US" sz="2000" dirty="0">
                    <a:latin typeface="Times New Roman"/>
                  </a:rPr>
                  <a:t>charge </a:t>
                </a:r>
                <a:r>
                  <a:rPr lang="en-US" sz="2000" dirty="0">
                    <a:solidFill>
                      <a:srgbClr val="FF0000"/>
                    </a:solidFill>
                    <a:latin typeface="Times New Roman"/>
                  </a:rPr>
                  <a:t>(d </a:t>
                </a:r>
                <a:r>
                  <a:rPr lang="en-US" sz="2000" i="1" dirty="0">
                    <a:solidFill>
                      <a:srgbClr val="FF0000"/>
                    </a:solidFill>
                    <a:latin typeface="Times New Roman"/>
                  </a:rPr>
                  <a:t>q </a:t>
                </a:r>
                <a:r>
                  <a:rPr lang="en-US" sz="2000" dirty="0">
                    <a:solidFill>
                      <a:srgbClr val="FF0000"/>
                    </a:solidFill>
                    <a:latin typeface="Times New Roman"/>
                  </a:rPr>
                  <a:t>) moves </a:t>
                </a:r>
                <a:r>
                  <a:rPr lang="en-US" sz="2000" dirty="0">
                    <a:latin typeface="Times New Roman"/>
                  </a:rPr>
                  <a:t>through an </a:t>
                </a:r>
                <a:r>
                  <a:rPr lang="en-US" sz="2000" dirty="0">
                    <a:solidFill>
                      <a:srgbClr val="FF0000"/>
                    </a:solidFill>
                    <a:latin typeface="Times New Roman"/>
                  </a:rPr>
                  <a:t>electric field </a:t>
                </a:r>
                <a:r>
                  <a:rPr lang="en-US" sz="2000" dirty="0">
                    <a:latin typeface="Times New Roman"/>
                  </a:rPr>
                  <a:t>resulting in a change in potential </a:t>
                </a:r>
                <a:r>
                  <a:rPr lang="en-US" sz="2000" dirty="0" smtClean="0">
                    <a:latin typeface="Times New Roman"/>
                  </a:rPr>
                  <a:t>represented by </a:t>
                </a:r>
                <a:r>
                  <a:rPr lang="en-US" sz="2000" dirty="0">
                    <a:latin typeface="Times New Roman"/>
                  </a:rPr>
                  <a:t>a voltage </a:t>
                </a:r>
                <a:r>
                  <a:rPr lang="en-US" sz="2000" i="1" dirty="0">
                    <a:latin typeface="Times New Roman"/>
                  </a:rPr>
                  <a:t>V. </a:t>
                </a:r>
                <a:r>
                  <a:rPr lang="en-US" sz="2000" dirty="0">
                    <a:latin typeface="Times New Roman"/>
                  </a:rPr>
                  <a:t>This infinitesimal work is given by</a:t>
                </a:r>
              </a:p>
              <a:p>
                <a:pPr marL="0" indent="0">
                  <a:buNone/>
                </a:pPr>
                <a:r>
                  <a:rPr lang="en-US" sz="2000" dirty="0" smtClean="0">
                    <a:latin typeface="Times-Roman"/>
                  </a:rPr>
                  <a:t>                                       </a:t>
                </a:r>
                <a:r>
                  <a:rPr lang="en-US" sz="2000" dirty="0" err="1" smtClean="0">
                    <a:latin typeface="Times-Roman"/>
                  </a:rPr>
                  <a:t>d</a:t>
                </a:r>
                <a:r>
                  <a:rPr lang="en-US" sz="2000" i="1" dirty="0" err="1" smtClean="0">
                    <a:latin typeface="Times-Italic"/>
                  </a:rPr>
                  <a:t>W</a:t>
                </a:r>
                <a:r>
                  <a:rPr lang="en-US" sz="2000" i="1" dirty="0" smtClean="0">
                    <a:latin typeface="Times-Italic"/>
                  </a:rPr>
                  <a:t> </a:t>
                </a:r>
                <a:r>
                  <a:rPr lang="en-US" sz="2000" dirty="0">
                    <a:latin typeface="TT431Fo00"/>
                  </a:rPr>
                  <a:t>= </a:t>
                </a:r>
                <a:r>
                  <a:rPr lang="en-US" sz="2000" i="1" dirty="0" smtClean="0">
                    <a:latin typeface="Times-Italic"/>
                  </a:rPr>
                  <a:t>V </a:t>
                </a:r>
                <a:r>
                  <a:rPr lang="en-US" sz="2000" dirty="0" err="1" smtClean="0">
                    <a:latin typeface="Times-Roman"/>
                  </a:rPr>
                  <a:t>d</a:t>
                </a:r>
                <a:r>
                  <a:rPr lang="en-US" sz="2000" i="1" dirty="0" err="1" smtClean="0">
                    <a:latin typeface="Times-Italic"/>
                  </a:rPr>
                  <a:t>q</a:t>
                </a:r>
                <a:endParaRPr lang="en-US" sz="2000" i="1" dirty="0" smtClean="0">
                  <a:latin typeface="Times-Italic"/>
                </a:endParaRPr>
              </a:p>
              <a:p>
                <a:r>
                  <a:rPr lang="en-US" sz="2000" dirty="0"/>
                  <a:t>Because </a:t>
                </a:r>
                <a:r>
                  <a:rPr lang="en-US" sz="2000" b="1" dirty="0"/>
                  <a:t>power </a:t>
                </a:r>
                <a:r>
                  <a:rPr lang="en-US" sz="2000" dirty="0"/>
                  <a:t>is the rate of work done,</a:t>
                </a:r>
              </a:p>
              <a:p>
                <a:r>
                  <a:rPr lang="en-US" sz="2000" i="1" dirty="0" smtClean="0"/>
                  <a:t>           P  =  </a:t>
                </a:r>
                <a:r>
                  <a:rPr lang="en-US" sz="2000" dirty="0" err="1" smtClean="0"/>
                  <a:t>d</a:t>
                </a:r>
                <a:r>
                  <a:rPr lang="en-US" sz="2000" i="1" dirty="0" err="1" smtClean="0"/>
                  <a:t>W</a:t>
                </a:r>
                <a:r>
                  <a:rPr lang="en-US" sz="2000" i="1" dirty="0" smtClean="0"/>
                  <a:t>/</a:t>
                </a:r>
                <a:r>
                  <a:rPr lang="en-US" sz="2000" dirty="0" err="1" smtClean="0"/>
                  <a:t>d</a:t>
                </a:r>
                <a:r>
                  <a:rPr lang="en-US" sz="2000" i="1" dirty="0" err="1" smtClean="0"/>
                  <a:t>t</a:t>
                </a:r>
                <a:r>
                  <a:rPr lang="en-US" sz="2000" i="1" dirty="0" smtClean="0"/>
                  <a:t>  =  </a:t>
                </a:r>
                <a:r>
                  <a:rPr lang="en-US" sz="2000" dirty="0" smtClean="0"/>
                  <a:t> </a:t>
                </a:r>
                <a:r>
                  <a:rPr lang="en-US" sz="2000" i="1" dirty="0" smtClean="0"/>
                  <a:t>V </a:t>
                </a:r>
                <a:r>
                  <a:rPr lang="en-US" sz="2000" dirty="0" err="1" smtClean="0"/>
                  <a:t>d</a:t>
                </a:r>
                <a:r>
                  <a:rPr lang="en-US" sz="2000" i="1" dirty="0" err="1" smtClean="0"/>
                  <a:t>q</a:t>
                </a:r>
                <a:r>
                  <a:rPr lang="en-US" sz="2000" i="1" dirty="0" smtClean="0"/>
                  <a:t> / </a:t>
                </a:r>
                <a:r>
                  <a:rPr lang="en-US" sz="2000" dirty="0" err="1" smtClean="0"/>
                  <a:t>d</a:t>
                </a:r>
                <a:r>
                  <a:rPr lang="en-US" sz="2000" i="1" dirty="0" err="1" smtClean="0"/>
                  <a:t>t</a:t>
                </a:r>
                <a:r>
                  <a:rPr lang="en-US" sz="2000" i="1" dirty="0" smtClean="0"/>
                  <a:t> =  </a:t>
                </a:r>
                <a:r>
                  <a:rPr lang="en-US" sz="2000" dirty="0" smtClean="0"/>
                  <a:t> </a:t>
                </a:r>
                <a:r>
                  <a:rPr lang="en-US" sz="2000" i="1" dirty="0" smtClean="0"/>
                  <a:t>VI</a:t>
                </a:r>
              </a:p>
              <a:p>
                <a:r>
                  <a:rPr lang="en-US" sz="2400" b="1" u="sng" dirty="0">
                    <a:solidFill>
                      <a:srgbClr val="FF0000"/>
                    </a:solidFill>
                  </a:rPr>
                  <a:t>power consumed or generated by an </a:t>
                </a:r>
                <a:r>
                  <a:rPr lang="en-US" sz="2400" b="1" u="sng" dirty="0" smtClean="0">
                    <a:solidFill>
                      <a:srgbClr val="FF0000"/>
                    </a:solidFill>
                  </a:rPr>
                  <a:t>element</a:t>
                </a:r>
              </a:p>
              <a:p>
                <a:r>
                  <a:rPr lang="en-US" sz="2400" b="1" u="sng" dirty="0" smtClean="0">
                    <a:solidFill>
                      <a:srgbClr val="FF0000"/>
                    </a:solidFill>
                  </a:rPr>
                  <a:t> </a:t>
                </a:r>
                <a:r>
                  <a:rPr lang="en-US" sz="2000" dirty="0"/>
                  <a:t>is simply the </a:t>
                </a:r>
                <a:r>
                  <a:rPr lang="en-US" sz="2000" dirty="0" smtClean="0"/>
                  <a:t>product of </a:t>
                </a:r>
                <a:r>
                  <a:rPr lang="en-US" sz="2000" dirty="0"/>
                  <a:t>the voltage </a:t>
                </a:r>
                <a:endParaRPr lang="en-US" sz="2000" dirty="0" smtClean="0"/>
              </a:p>
              <a:p>
                <a:r>
                  <a:rPr lang="en-US" sz="2000" dirty="0" smtClean="0"/>
                  <a:t>across </a:t>
                </a:r>
                <a:r>
                  <a:rPr lang="en-US" sz="2000" dirty="0"/>
                  <a:t>and the current through </a:t>
                </a:r>
                <a:r>
                  <a:rPr lang="en-US" sz="2000" dirty="0" smtClean="0"/>
                  <a:t>the</a:t>
                </a:r>
              </a:p>
              <a:p>
                <a:r>
                  <a:rPr lang="en-US" sz="2000" dirty="0" smtClean="0"/>
                  <a:t> </a:t>
                </a:r>
                <a:r>
                  <a:rPr lang="en-US" sz="2000" dirty="0" err="1" smtClean="0"/>
                  <a:t>element.</a:t>
                </a:r>
                <a:r>
                  <a:rPr lang="en-US" sz="2000" dirty="0" err="1" smtClean="0">
                    <a:solidFill>
                      <a:srgbClr val="0070C0"/>
                    </a:solidFill>
                  </a:rPr>
                  <a:t>power</a:t>
                </a:r>
                <a:r>
                  <a:rPr lang="en-US" sz="2000" dirty="0" smtClean="0">
                    <a:solidFill>
                      <a:srgbClr val="0070C0"/>
                    </a:solidFill>
                  </a:rPr>
                  <a:t> </a:t>
                </a:r>
                <a:r>
                  <a:rPr lang="en-US" sz="2000" dirty="0">
                    <a:solidFill>
                      <a:srgbClr val="0070C0"/>
                    </a:solidFill>
                  </a:rPr>
                  <a:t>in a resistive </a:t>
                </a:r>
                <a:r>
                  <a:rPr lang="en-US" sz="2000" dirty="0" smtClean="0">
                    <a:solidFill>
                      <a:srgbClr val="0070C0"/>
                    </a:solidFill>
                  </a:rPr>
                  <a:t>circuit             </a:t>
                </a:r>
              </a:p>
              <a:p>
                <a:pPr marL="0" indent="0">
                  <a:buNone/>
                </a:pPr>
                <a:r>
                  <a:rPr lang="en-US" sz="2000" dirty="0" smtClean="0">
                    <a:solidFill>
                      <a:srgbClr val="0070C0"/>
                    </a:solidFill>
                  </a:rPr>
                  <a:t>                                                </a:t>
                </a:r>
                <a:r>
                  <a:rPr lang="pt-BR" sz="2000" i="1" dirty="0">
                    <a:solidFill>
                      <a:srgbClr val="0070C0"/>
                    </a:solidFill>
                  </a:rPr>
                  <a:t>P </a:t>
                </a:r>
                <a:r>
                  <a:rPr lang="pt-BR" sz="2000" dirty="0">
                    <a:solidFill>
                      <a:srgbClr val="0070C0"/>
                    </a:solidFill>
                  </a:rPr>
                  <a:t>= </a:t>
                </a:r>
                <a:r>
                  <a:rPr lang="pt-BR" sz="2000" i="1" dirty="0">
                    <a:solidFill>
                      <a:srgbClr val="0070C0"/>
                    </a:solidFill>
                  </a:rPr>
                  <a:t>VI </a:t>
                </a:r>
                <a14:m>
                  <m:oMath xmlns:m="http://schemas.openxmlformats.org/officeDocument/2006/math">
                    <m:r>
                      <a:rPr lang="en-US" sz="2000" b="0" i="1" dirty="0" smtClean="0">
                        <a:solidFill>
                          <a:srgbClr val="0070C0"/>
                        </a:solidFill>
                        <a:latin typeface="Cambria Math"/>
                      </a:rPr>
                      <m:t>=</m:t>
                    </m:r>
                    <m:sSup>
                      <m:sSupPr>
                        <m:ctrlPr>
                          <a:rPr lang="pt-BR" sz="2000" i="1" dirty="0" smtClean="0">
                            <a:solidFill>
                              <a:srgbClr val="0070C0"/>
                            </a:solidFill>
                            <a:latin typeface="Cambria Math"/>
                          </a:rPr>
                        </m:ctrlPr>
                      </m:sSupPr>
                      <m:e>
                        <m:r>
                          <a:rPr lang="en-US" sz="2000" b="0" i="1" dirty="0" smtClean="0">
                            <a:solidFill>
                              <a:srgbClr val="0070C0"/>
                            </a:solidFill>
                            <a:latin typeface="Cambria Math"/>
                          </a:rPr>
                          <m:t>𝐼</m:t>
                        </m:r>
                      </m:e>
                      <m:sup>
                        <m:r>
                          <a:rPr lang="pt-BR" sz="2000" i="1" dirty="0" smtClean="0">
                            <a:solidFill>
                              <a:srgbClr val="0070C0"/>
                            </a:solidFill>
                            <a:latin typeface="Cambria Math"/>
                          </a:rPr>
                          <m:t>2</m:t>
                        </m:r>
                      </m:sup>
                    </m:sSup>
                  </m:oMath>
                </a14:m>
                <a:r>
                  <a:rPr lang="pt-BR" sz="2000" i="1" dirty="0">
                    <a:solidFill>
                      <a:srgbClr val="0070C0"/>
                    </a:solidFill>
                  </a:rPr>
                  <a:t>R </a:t>
                </a:r>
                <a:r>
                  <a:rPr lang="pt-BR" sz="2000" dirty="0">
                    <a:solidFill>
                      <a:srgbClr val="0070C0"/>
                    </a:solidFill>
                  </a:rPr>
                  <a:t>= </a:t>
                </a:r>
                <a14:m>
                  <m:oMath xmlns:m="http://schemas.openxmlformats.org/officeDocument/2006/math">
                    <m:sSup>
                      <m:sSupPr>
                        <m:ctrlPr>
                          <a:rPr lang="pt-BR" sz="2000" i="1" smtClean="0">
                            <a:solidFill>
                              <a:srgbClr val="0070C0"/>
                            </a:solidFill>
                            <a:latin typeface="Cambria Math"/>
                          </a:rPr>
                        </m:ctrlPr>
                      </m:sSupPr>
                      <m:e>
                        <m:r>
                          <a:rPr lang="en-US" sz="2000" b="0" i="1" smtClean="0">
                            <a:solidFill>
                              <a:srgbClr val="0070C0"/>
                            </a:solidFill>
                            <a:latin typeface="Cambria Math"/>
                          </a:rPr>
                          <m:t>𝑉</m:t>
                        </m:r>
                      </m:e>
                      <m:sup>
                        <m:r>
                          <a:rPr lang="en-US" sz="2000" b="0" i="1" smtClean="0">
                            <a:solidFill>
                              <a:srgbClr val="0070C0"/>
                            </a:solidFill>
                            <a:latin typeface="Cambria Math"/>
                          </a:rPr>
                          <m:t>2</m:t>
                        </m:r>
                      </m:sup>
                    </m:sSup>
                  </m:oMath>
                </a14:m>
                <a:r>
                  <a:rPr lang="pt-BR" sz="2000" dirty="0" smtClean="0">
                    <a:solidFill>
                      <a:srgbClr val="0070C0"/>
                    </a:solidFill>
                  </a:rPr>
                  <a:t> </a:t>
                </a:r>
                <a:r>
                  <a:rPr lang="pt-BR" sz="2000" dirty="0">
                    <a:solidFill>
                      <a:srgbClr val="0070C0"/>
                    </a:solidFill>
                  </a:rPr>
                  <a:t>⁄</a:t>
                </a:r>
                <a:r>
                  <a:rPr lang="pt-BR" sz="2000" i="1" dirty="0">
                    <a:solidFill>
                      <a:srgbClr val="0070C0"/>
                    </a:solidFill>
                  </a:rPr>
                  <a:t>R</a:t>
                </a:r>
                <a:endParaRPr lang="en-US" sz="2000" dirty="0">
                  <a:solidFill>
                    <a:srgbClr val="0070C0"/>
                  </a:solidFill>
                </a:endParaRPr>
              </a:p>
              <a:p>
                <a:endParaRPr lang="ar-IQ"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19200"/>
                <a:ext cx="8229600" cy="5410200"/>
              </a:xfrm>
              <a:blipFill rotWithShape="1">
                <a:blip r:embed="rId2"/>
                <a:stretch>
                  <a:fillRect l="-963" t="-563"/>
                </a:stretch>
              </a:blipFill>
            </p:spPr>
            <p:txBody>
              <a:bodyPr/>
              <a:lstStyle/>
              <a:p>
                <a:r>
                  <a:rPr lang="ar-IQ">
                    <a:noFill/>
                  </a:rPr>
                  <a:t> </a:t>
                </a:r>
              </a:p>
            </p:txBody>
          </p:sp>
        </mc:Fallback>
      </mc:AlternateContent>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0751" y="4495800"/>
            <a:ext cx="2903649" cy="2021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11650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sz="2000" dirty="0"/>
              <a:t>For AC signals, because </a:t>
            </a:r>
            <a:r>
              <a:rPr lang="en-US" sz="2000" i="1" dirty="0"/>
              <a:t>V </a:t>
            </a:r>
            <a:r>
              <a:rPr lang="en-US" sz="2000" i="1" dirty="0" smtClean="0"/>
              <a:t> =</a:t>
            </a:r>
            <a:r>
              <a:rPr lang="en-US" sz="2000" dirty="0" smtClean="0"/>
              <a:t> </a:t>
            </a:r>
            <a:r>
              <a:rPr lang="en-US" sz="2000" i="1" dirty="0" err="1"/>
              <a:t>V</a:t>
            </a:r>
            <a:r>
              <a:rPr lang="en-US" sz="1400" i="1" dirty="0" err="1"/>
              <a:t>m</a:t>
            </a:r>
            <a:r>
              <a:rPr lang="en-US" sz="2000" i="1" dirty="0"/>
              <a:t> </a:t>
            </a:r>
            <a:r>
              <a:rPr lang="en-US" sz="2000" dirty="0" smtClean="0"/>
              <a:t>sin(</a:t>
            </a:r>
            <a:r>
              <a:rPr lang="el-GR" sz="2000" dirty="0" smtClean="0"/>
              <a:t>ω</a:t>
            </a:r>
            <a:r>
              <a:rPr lang="en-US" sz="2000" dirty="0" smtClean="0"/>
              <a:t> </a:t>
            </a:r>
            <a:r>
              <a:rPr lang="en-US" sz="2000" i="1" dirty="0"/>
              <a:t>t </a:t>
            </a:r>
            <a:r>
              <a:rPr lang="en-US" sz="2000" i="1" dirty="0" smtClean="0"/>
              <a:t> +</a:t>
            </a:r>
            <a:r>
              <a:rPr lang="en-US" sz="2000" dirty="0" smtClean="0"/>
              <a:t> Ø</a:t>
            </a:r>
            <a:r>
              <a:rPr lang="en-US" sz="1400" i="1" dirty="0" smtClean="0"/>
              <a:t>V</a:t>
            </a:r>
            <a:r>
              <a:rPr lang="en-US" sz="2000" i="1" dirty="0" smtClean="0"/>
              <a:t> </a:t>
            </a:r>
            <a:r>
              <a:rPr lang="en-US" sz="2000" dirty="0"/>
              <a:t>) and </a:t>
            </a:r>
            <a:r>
              <a:rPr lang="en-US" sz="2000" i="1" dirty="0"/>
              <a:t>I </a:t>
            </a:r>
            <a:r>
              <a:rPr lang="en-US" sz="2000" i="1" dirty="0" smtClean="0"/>
              <a:t>=</a:t>
            </a:r>
            <a:r>
              <a:rPr lang="en-US" sz="2000" dirty="0" smtClean="0"/>
              <a:t> </a:t>
            </a:r>
            <a:r>
              <a:rPr lang="en-US" sz="2000" i="1" dirty="0" err="1"/>
              <a:t>I</a:t>
            </a:r>
            <a:r>
              <a:rPr lang="en-US" sz="1400" i="1" dirty="0" err="1"/>
              <a:t>m</a:t>
            </a:r>
            <a:r>
              <a:rPr lang="en-US" sz="2000" i="1" dirty="0"/>
              <a:t> </a:t>
            </a:r>
            <a:r>
              <a:rPr lang="en-US" sz="2000" dirty="0"/>
              <a:t>sin( </a:t>
            </a:r>
            <a:r>
              <a:rPr lang="el-GR" sz="2000" dirty="0" smtClean="0"/>
              <a:t>ω</a:t>
            </a:r>
            <a:r>
              <a:rPr lang="en-US" sz="2000" i="1" dirty="0" smtClean="0"/>
              <a:t>t -</a:t>
            </a:r>
            <a:r>
              <a:rPr lang="en-US" sz="2000" dirty="0" smtClean="0"/>
              <a:t> Ø</a:t>
            </a:r>
            <a:r>
              <a:rPr lang="en-US" sz="1400" i="1" dirty="0" smtClean="0"/>
              <a:t>I</a:t>
            </a:r>
            <a:r>
              <a:rPr lang="en-US" sz="2000" i="1" dirty="0" smtClean="0"/>
              <a:t> </a:t>
            </a:r>
            <a:r>
              <a:rPr lang="en-US" sz="2000" dirty="0" smtClean="0"/>
              <a:t>),</a:t>
            </a:r>
          </a:p>
          <a:p>
            <a:endParaRPr lang="en-US" sz="2000" dirty="0" smtClean="0"/>
          </a:p>
          <a:p>
            <a:r>
              <a:rPr lang="en-US" sz="2400" b="1" dirty="0" smtClean="0">
                <a:solidFill>
                  <a:srgbClr val="0070C0"/>
                </a:solidFill>
              </a:rPr>
              <a:t>Instantaneous Power </a:t>
            </a:r>
            <a:r>
              <a:rPr lang="en-US" sz="2000" dirty="0"/>
              <a:t>is not a useful quantity by itself, but if we look at the average power </a:t>
            </a:r>
            <a:r>
              <a:rPr lang="en-US" sz="2000" dirty="0" smtClean="0"/>
              <a:t>delivered over </a:t>
            </a:r>
            <a:r>
              <a:rPr lang="en-US" sz="2000" dirty="0"/>
              <a:t>a period, we get a good measure of the circuit’s or component’s </a:t>
            </a:r>
            <a:r>
              <a:rPr lang="en-US" sz="2000" dirty="0" smtClean="0"/>
              <a:t>overall </a:t>
            </a:r>
            <a:r>
              <a:rPr lang="en-US" sz="2000" dirty="0"/>
              <a:t>power </a:t>
            </a:r>
            <a:r>
              <a:rPr lang="en-US" sz="2000" dirty="0" smtClean="0"/>
              <a:t>characteristics</a:t>
            </a:r>
          </a:p>
          <a:p>
            <a:endParaRPr lang="en-US" sz="2000" dirty="0"/>
          </a:p>
          <a:p>
            <a:r>
              <a:rPr lang="en-US" sz="2000" b="1" dirty="0" smtClean="0">
                <a:solidFill>
                  <a:srgbClr val="0070C0"/>
                </a:solidFill>
              </a:rPr>
              <a:t>The </a:t>
            </a:r>
            <a:r>
              <a:rPr lang="en-US" sz="2000" b="1" dirty="0">
                <a:solidFill>
                  <a:srgbClr val="0070C0"/>
                </a:solidFill>
              </a:rPr>
              <a:t>average power</a:t>
            </a:r>
            <a:r>
              <a:rPr lang="en-US" sz="2000" dirty="0"/>
              <a:t> </a:t>
            </a:r>
            <a:r>
              <a:rPr lang="en-US" sz="2000" dirty="0" smtClean="0"/>
              <a:t>over a </a:t>
            </a:r>
            <a:r>
              <a:rPr lang="en-US" sz="2000" dirty="0"/>
              <a:t>period </a:t>
            </a:r>
            <a:r>
              <a:rPr lang="en-US" sz="2000" dirty="0" smtClean="0"/>
              <a:t>is  </a:t>
            </a:r>
          </a:p>
          <a:p>
            <a:r>
              <a:rPr lang="en-US" sz="2000" dirty="0" smtClean="0"/>
              <a:t>  </a:t>
            </a:r>
            <a:endParaRPr lang="en-US" sz="2000" dirty="0"/>
          </a:p>
          <a:p>
            <a:r>
              <a:rPr lang="en-US" sz="2000" dirty="0" smtClean="0"/>
              <a:t>where  </a:t>
            </a:r>
            <a:r>
              <a:rPr lang="el-GR" sz="2000" dirty="0" smtClean="0"/>
              <a:t>θ</a:t>
            </a:r>
            <a:r>
              <a:rPr lang="en-US" sz="2000" dirty="0" smtClean="0"/>
              <a:t> is </a:t>
            </a:r>
            <a:r>
              <a:rPr lang="en-US" sz="2000" dirty="0"/>
              <a:t>the difference between the voltage and current phase angles </a:t>
            </a:r>
            <a:endParaRPr lang="en-US" sz="2000" dirty="0" smtClean="0"/>
          </a:p>
          <a:p>
            <a:r>
              <a:rPr lang="en-US" sz="2000" dirty="0"/>
              <a:t> </a:t>
            </a:r>
            <a:r>
              <a:rPr lang="en-US" sz="2000" dirty="0" smtClean="0"/>
              <a:t>   ( Ø</a:t>
            </a:r>
            <a:r>
              <a:rPr lang="en-US" sz="1200" i="1" dirty="0" smtClean="0"/>
              <a:t>V</a:t>
            </a:r>
            <a:r>
              <a:rPr lang="en-US" sz="2000" i="1" dirty="0" smtClean="0"/>
              <a:t> - Ø</a:t>
            </a:r>
            <a:r>
              <a:rPr lang="en-US" sz="1200" i="1" dirty="0" smtClean="0"/>
              <a:t>I</a:t>
            </a:r>
            <a:r>
              <a:rPr lang="en-US" sz="2000" i="1" dirty="0" smtClean="0"/>
              <a:t> </a:t>
            </a:r>
            <a:r>
              <a:rPr lang="en-US" sz="2000" dirty="0" smtClean="0"/>
              <a:t>), which </a:t>
            </a:r>
            <a:r>
              <a:rPr lang="en-US" sz="2000" dirty="0"/>
              <a:t>is the phase angle of the complex impedance </a:t>
            </a:r>
            <a:r>
              <a:rPr lang="en-US" sz="2000" i="1" dirty="0"/>
              <a:t>Z </a:t>
            </a:r>
            <a:r>
              <a:rPr lang="en-US" sz="2000" i="1" dirty="0" smtClean="0"/>
              <a:t>=</a:t>
            </a:r>
            <a:r>
              <a:rPr lang="en-US" sz="2000" dirty="0" smtClean="0"/>
              <a:t> </a:t>
            </a:r>
            <a:r>
              <a:rPr lang="en-US" sz="2000" i="1" dirty="0"/>
              <a:t>V </a:t>
            </a:r>
            <a:r>
              <a:rPr lang="en-US" sz="2000" dirty="0"/>
              <a:t>/ </a:t>
            </a:r>
            <a:r>
              <a:rPr lang="en-US" sz="2000" i="1" dirty="0"/>
              <a:t>I</a:t>
            </a:r>
            <a:r>
              <a:rPr lang="en-US" sz="2000" i="1" dirty="0" smtClean="0"/>
              <a:t>.</a:t>
            </a:r>
          </a:p>
          <a:p>
            <a:r>
              <a:rPr lang="en-US" sz="2000" dirty="0"/>
              <a:t>If we use the </a:t>
            </a:r>
            <a:r>
              <a:rPr lang="en-US" sz="2000" dirty="0" err="1">
                <a:solidFill>
                  <a:srgbClr val="0070C0"/>
                </a:solidFill>
              </a:rPr>
              <a:t>rms</a:t>
            </a:r>
            <a:r>
              <a:rPr lang="en-US" sz="2000" dirty="0"/>
              <a:t>, or </a:t>
            </a:r>
            <a:r>
              <a:rPr lang="en-US" sz="2400" b="1" dirty="0">
                <a:solidFill>
                  <a:srgbClr val="0070C0"/>
                </a:solidFill>
              </a:rPr>
              <a:t>root-mean-square</a:t>
            </a:r>
            <a:r>
              <a:rPr lang="en-US" sz="2000" b="1" dirty="0"/>
              <a:t> </a:t>
            </a:r>
            <a:r>
              <a:rPr lang="en-US" sz="2000" dirty="0"/>
              <a:t>values of the voltage and </a:t>
            </a:r>
            <a:r>
              <a:rPr lang="en-US" sz="2000" dirty="0" smtClean="0"/>
              <a:t>current defined by</a:t>
            </a:r>
          </a:p>
          <a:p>
            <a:endParaRPr lang="ar-IQ"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438400"/>
            <a:ext cx="2286000" cy="59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4054" y="4800600"/>
            <a:ext cx="576071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51012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r>
              <a:rPr lang="en-US" sz="2000" dirty="0">
                <a:latin typeface="Times New Roman"/>
              </a:rPr>
              <a:t>the average AC power consumed by a resistor can be expressed in the same form </a:t>
            </a:r>
            <a:r>
              <a:rPr lang="en-US" sz="2000" dirty="0" smtClean="0">
                <a:latin typeface="Times New Roman"/>
              </a:rPr>
              <a:t>as with </a:t>
            </a:r>
            <a:r>
              <a:rPr lang="en-US" sz="2000" dirty="0">
                <a:latin typeface="Times New Roman"/>
              </a:rPr>
              <a:t>DC </a:t>
            </a:r>
            <a:r>
              <a:rPr lang="en-US" sz="2000" dirty="0" smtClean="0">
                <a:latin typeface="Times New Roman"/>
              </a:rPr>
              <a:t>circuits</a:t>
            </a:r>
          </a:p>
          <a:p>
            <a:endParaRPr lang="en-US" sz="2000" dirty="0">
              <a:latin typeface="Times New Roman"/>
            </a:endParaRPr>
          </a:p>
          <a:p>
            <a:endParaRPr lang="en-US" sz="2000" dirty="0" smtClean="0">
              <a:latin typeface="Times New Roman"/>
            </a:endParaRPr>
          </a:p>
          <a:p>
            <a:endParaRPr lang="ar-IQ"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8629" y="1066800"/>
            <a:ext cx="3892412"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744" y="1981200"/>
            <a:ext cx="7972761"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57255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FF0000"/>
                </a:solidFill>
                <a:latin typeface="HelveticaLTStd-Blk"/>
              </a:rPr>
              <a:t>9.TRANSFORMER</a:t>
            </a:r>
            <a:endParaRPr lang="ar-IQ" sz="2400" dirty="0">
              <a:solidFill>
                <a:srgbClr val="FF0000"/>
              </a:solidFill>
            </a:endParaRPr>
          </a:p>
        </p:txBody>
      </p:sp>
      <p:sp>
        <p:nvSpPr>
          <p:cNvPr id="3" name="Content Placeholder 2"/>
          <p:cNvSpPr>
            <a:spLocks noGrp="1"/>
          </p:cNvSpPr>
          <p:nvPr>
            <p:ph idx="1"/>
          </p:nvPr>
        </p:nvSpPr>
        <p:spPr/>
        <p:txBody>
          <a:bodyPr>
            <a:normAutofit/>
          </a:bodyPr>
          <a:lstStyle/>
          <a:p>
            <a:r>
              <a:rPr lang="en-US" sz="2800" b="1" dirty="0">
                <a:solidFill>
                  <a:srgbClr val="FF0000"/>
                </a:solidFill>
              </a:rPr>
              <a:t>A transformer </a:t>
            </a:r>
            <a:r>
              <a:rPr lang="en-US" sz="2000" dirty="0"/>
              <a:t>is a device used to change the relative amplitudes of voltage and </a:t>
            </a:r>
            <a:r>
              <a:rPr lang="en-US" sz="2000" dirty="0" smtClean="0"/>
              <a:t>current in </a:t>
            </a:r>
            <a:r>
              <a:rPr lang="en-US" sz="2000" dirty="0"/>
              <a:t>an AC </a:t>
            </a:r>
            <a:r>
              <a:rPr lang="en-US" sz="2000" dirty="0" smtClean="0"/>
              <a:t>circuit.</a:t>
            </a:r>
          </a:p>
          <a:p>
            <a:r>
              <a:rPr lang="en-US" sz="2000" dirty="0" smtClean="0"/>
              <a:t>The primary and </a:t>
            </a:r>
            <a:r>
              <a:rPr lang="en-US" sz="2000" dirty="0"/>
              <a:t>secondary </a:t>
            </a:r>
            <a:endParaRPr lang="en-US" sz="2000" dirty="0" smtClean="0"/>
          </a:p>
          <a:p>
            <a:r>
              <a:rPr lang="en-US" sz="2000" dirty="0" smtClean="0"/>
              <a:t>voltages </a:t>
            </a:r>
            <a:r>
              <a:rPr lang="en-US" sz="2000" dirty="0"/>
              <a:t>( </a:t>
            </a:r>
            <a:r>
              <a:rPr lang="en-US" sz="2000" i="1" dirty="0"/>
              <a:t>VP </a:t>
            </a:r>
            <a:r>
              <a:rPr lang="en-US" sz="2000" dirty="0"/>
              <a:t>and </a:t>
            </a:r>
            <a:r>
              <a:rPr lang="en-US" sz="2000" i="1" dirty="0"/>
              <a:t>VS </a:t>
            </a:r>
            <a:r>
              <a:rPr lang="en-US" sz="2000" dirty="0"/>
              <a:t>) are related </a:t>
            </a:r>
            <a:r>
              <a:rPr lang="en-US" sz="2000" dirty="0" smtClean="0"/>
              <a:t>by</a:t>
            </a:r>
          </a:p>
          <a:p>
            <a:endParaRPr lang="en-US" sz="2000" dirty="0"/>
          </a:p>
          <a:p>
            <a:endParaRPr lang="en-US" sz="2000" dirty="0" smtClean="0"/>
          </a:p>
          <a:p>
            <a:r>
              <a:rPr lang="en-US" sz="2000" dirty="0"/>
              <a:t>If </a:t>
            </a:r>
            <a:r>
              <a:rPr lang="en-US" sz="2000" i="1" dirty="0"/>
              <a:t>NS </a:t>
            </a:r>
            <a:r>
              <a:rPr lang="en-US" sz="2000" dirty="0"/>
              <a:t>&gt; </a:t>
            </a:r>
            <a:r>
              <a:rPr lang="en-US" sz="2000" i="1" dirty="0"/>
              <a:t>NP </a:t>
            </a:r>
            <a:r>
              <a:rPr lang="en-US" sz="2000" dirty="0"/>
              <a:t>, the transformer</a:t>
            </a:r>
          </a:p>
          <a:p>
            <a:r>
              <a:rPr lang="en-US" sz="2000" dirty="0"/>
              <a:t>is called </a:t>
            </a:r>
            <a:r>
              <a:rPr lang="en-US" sz="2000" dirty="0">
                <a:solidFill>
                  <a:srgbClr val="FF0000"/>
                </a:solidFill>
              </a:rPr>
              <a:t>a </a:t>
            </a:r>
            <a:r>
              <a:rPr lang="en-US" sz="2000" b="1" dirty="0">
                <a:solidFill>
                  <a:srgbClr val="FF0000"/>
                </a:solidFill>
              </a:rPr>
              <a:t>step-up transformer </a:t>
            </a:r>
            <a:endParaRPr lang="en-US" sz="2000" b="1" dirty="0" smtClean="0">
              <a:solidFill>
                <a:srgbClr val="FF0000"/>
              </a:solidFill>
            </a:endParaRPr>
          </a:p>
          <a:p>
            <a:r>
              <a:rPr lang="en-US" sz="2000" dirty="0"/>
              <a:t>If </a:t>
            </a:r>
            <a:r>
              <a:rPr lang="en-US" sz="2000" i="1" dirty="0"/>
              <a:t>NS </a:t>
            </a:r>
            <a:r>
              <a:rPr lang="en-US" sz="2000" dirty="0"/>
              <a:t>&lt; </a:t>
            </a:r>
            <a:r>
              <a:rPr lang="en-US" sz="2000" i="1" dirty="0"/>
              <a:t>NP </a:t>
            </a:r>
            <a:r>
              <a:rPr lang="en-US" sz="2000" dirty="0"/>
              <a:t>, it </a:t>
            </a:r>
            <a:r>
              <a:rPr lang="en-US" sz="2000" dirty="0" smtClean="0"/>
              <a:t>is called </a:t>
            </a:r>
            <a:r>
              <a:rPr lang="en-US" sz="2000" dirty="0"/>
              <a:t>a </a:t>
            </a:r>
            <a:r>
              <a:rPr lang="en-US" sz="2000" b="1" dirty="0">
                <a:solidFill>
                  <a:srgbClr val="FF0000"/>
                </a:solidFill>
              </a:rPr>
              <a:t>step-down </a:t>
            </a:r>
            <a:r>
              <a:rPr lang="en-US" sz="2000" b="1" dirty="0" smtClean="0">
                <a:solidFill>
                  <a:srgbClr val="FF0000"/>
                </a:solidFill>
              </a:rPr>
              <a:t>transformer</a:t>
            </a:r>
            <a:r>
              <a:rPr lang="en-US" sz="2000" b="1" dirty="0" smtClean="0"/>
              <a:t>.</a:t>
            </a:r>
          </a:p>
          <a:p>
            <a:r>
              <a:rPr lang="en-US" sz="2000" dirty="0"/>
              <a:t>If </a:t>
            </a:r>
            <a:r>
              <a:rPr lang="en-US" sz="2000" i="1" dirty="0"/>
              <a:t>NS </a:t>
            </a:r>
            <a:r>
              <a:rPr lang="en-US" sz="2000" dirty="0"/>
              <a:t> </a:t>
            </a:r>
            <a:r>
              <a:rPr lang="en-US" sz="2000" i="1" dirty="0"/>
              <a:t>NP </a:t>
            </a:r>
            <a:r>
              <a:rPr lang="en-US" sz="2000" dirty="0"/>
              <a:t>, </a:t>
            </a:r>
            <a:r>
              <a:rPr lang="en-US" sz="2000" dirty="0" smtClean="0"/>
              <a:t>it is </a:t>
            </a:r>
            <a:r>
              <a:rPr lang="en-US" sz="2000" dirty="0"/>
              <a:t>called an </a:t>
            </a:r>
            <a:r>
              <a:rPr lang="en-US" sz="2000" b="1" dirty="0">
                <a:solidFill>
                  <a:srgbClr val="FF0000"/>
                </a:solidFill>
              </a:rPr>
              <a:t>isolation </a:t>
            </a:r>
            <a:r>
              <a:rPr lang="en-US" sz="2000" b="1" dirty="0" smtClean="0">
                <a:solidFill>
                  <a:srgbClr val="FF0000"/>
                </a:solidFill>
              </a:rPr>
              <a:t>transformer</a:t>
            </a:r>
          </a:p>
          <a:p>
            <a:r>
              <a:rPr lang="en-US" sz="2000" i="1" dirty="0">
                <a:latin typeface="Times-Italic"/>
              </a:rPr>
              <a:t>I</a:t>
            </a:r>
            <a:r>
              <a:rPr lang="en-US" sz="800" i="1" dirty="0">
                <a:latin typeface="Times-Italic"/>
              </a:rPr>
              <a:t>P</a:t>
            </a:r>
            <a:r>
              <a:rPr lang="en-US" sz="2000" i="1" dirty="0">
                <a:latin typeface="Times-Italic"/>
              </a:rPr>
              <a:t>V</a:t>
            </a:r>
            <a:r>
              <a:rPr lang="en-US" sz="800" i="1" dirty="0">
                <a:latin typeface="Times-Italic"/>
              </a:rPr>
              <a:t>P </a:t>
            </a:r>
            <a:r>
              <a:rPr lang="en-US" sz="2000" dirty="0">
                <a:latin typeface="TT431Fo00"/>
              </a:rPr>
              <a:t>= </a:t>
            </a:r>
            <a:r>
              <a:rPr lang="en-US" sz="2000" i="1" dirty="0">
                <a:latin typeface="Times-Italic"/>
              </a:rPr>
              <a:t>I</a:t>
            </a:r>
            <a:r>
              <a:rPr lang="en-US" sz="800" i="1" dirty="0">
                <a:latin typeface="Times-Italic"/>
              </a:rPr>
              <a:t>S</a:t>
            </a:r>
            <a:r>
              <a:rPr lang="en-US" sz="2000" i="1" dirty="0">
                <a:latin typeface="Times-Italic"/>
              </a:rPr>
              <a:t>V</a:t>
            </a:r>
            <a:r>
              <a:rPr lang="en-US" sz="800" i="1" dirty="0">
                <a:latin typeface="Times-Italic"/>
              </a:rPr>
              <a:t>S</a:t>
            </a:r>
            <a:endParaRPr lang="ar-IQ" sz="2000" dirty="0">
              <a:solidFill>
                <a:srgbClr val="FF00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283159"/>
            <a:ext cx="3886200" cy="225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5786" y="3320491"/>
            <a:ext cx="1957040" cy="641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7969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81000"/>
            <a:ext cx="8229600" cy="5562600"/>
          </a:xfrm>
        </p:spPr>
        <p:txBody>
          <a:bodyPr>
            <a:normAutofit lnSpcReduction="10000"/>
          </a:bodyPr>
          <a:lstStyle/>
          <a:p>
            <a:r>
              <a:rPr lang="en-US" sz="1800" dirty="0"/>
              <a:t>One pioneering researcher, </a:t>
            </a:r>
            <a:r>
              <a:rPr lang="en-US" sz="2400" b="1" dirty="0">
                <a:solidFill>
                  <a:srgbClr val="FF0000"/>
                </a:solidFill>
              </a:rPr>
              <a:t>Benjamin Franklin</a:t>
            </a:r>
            <a:r>
              <a:rPr lang="en-US" sz="1800" dirty="0"/>
              <a:t>, came to the conclusion that there was </a:t>
            </a:r>
            <a:r>
              <a:rPr lang="en-US" sz="1800" dirty="0" smtClean="0"/>
              <a:t>only one </a:t>
            </a:r>
            <a:r>
              <a:rPr lang="en-US" sz="1800" dirty="0"/>
              <a:t>fluid exchanged between rubbed objects, and that the two different ”charges” were </a:t>
            </a:r>
            <a:r>
              <a:rPr lang="en-US" sz="1800" dirty="0" smtClean="0"/>
              <a:t>nothing more </a:t>
            </a:r>
            <a:r>
              <a:rPr lang="en-US" sz="1800" dirty="0"/>
              <a:t>than either an excess or a deficiency of that one fluid</a:t>
            </a:r>
            <a:r>
              <a:rPr lang="en-US" sz="1800" dirty="0" smtClean="0"/>
              <a:t>.</a:t>
            </a:r>
          </a:p>
          <a:p>
            <a:r>
              <a:rPr lang="en-US" sz="1800" dirty="0" smtClean="0"/>
              <a:t> </a:t>
            </a:r>
            <a:r>
              <a:rPr lang="en-US" sz="1800" dirty="0"/>
              <a:t>After experimenting with wax </a:t>
            </a:r>
            <a:r>
              <a:rPr lang="en-US" sz="1800" dirty="0" smtClean="0"/>
              <a:t>and wool</a:t>
            </a:r>
            <a:r>
              <a:rPr lang="en-US" sz="1800" dirty="0"/>
              <a:t>, Franklin suggested that the coarse wool removed some of this invisible fluid from </a:t>
            </a:r>
            <a:r>
              <a:rPr lang="en-US" sz="1800" dirty="0" smtClean="0"/>
              <a:t>the smooth </a:t>
            </a:r>
            <a:r>
              <a:rPr lang="en-US" sz="1800" dirty="0"/>
              <a:t>wax, causing an excess of fluid on the wool and a deficiency of fluid on the wax. </a:t>
            </a:r>
            <a:endParaRPr lang="en-US" sz="1800" dirty="0" smtClean="0"/>
          </a:p>
          <a:p>
            <a:r>
              <a:rPr lang="en-US" sz="1800" i="1" u="sng" dirty="0" smtClean="0">
                <a:solidFill>
                  <a:srgbClr val="FF0000"/>
                </a:solidFill>
              </a:rPr>
              <a:t>The resulting </a:t>
            </a:r>
            <a:r>
              <a:rPr lang="en-US" sz="1800" i="1" u="sng" dirty="0">
                <a:solidFill>
                  <a:srgbClr val="FF0000"/>
                </a:solidFill>
              </a:rPr>
              <a:t>disparity in fluid content between the wool and wax would then cause an </a:t>
            </a:r>
            <a:r>
              <a:rPr lang="en-US" sz="1800" i="1" u="sng" dirty="0" smtClean="0">
                <a:solidFill>
                  <a:srgbClr val="FF0000"/>
                </a:solidFill>
              </a:rPr>
              <a:t>attractive force</a:t>
            </a:r>
            <a:r>
              <a:rPr lang="en-US" sz="1800" i="1" u="sng" dirty="0">
                <a:solidFill>
                  <a:srgbClr val="FF0000"/>
                </a:solidFill>
              </a:rPr>
              <a:t>, as the fluid tried to </a:t>
            </a:r>
            <a:r>
              <a:rPr lang="en-US" sz="2400" b="1" i="1" u="sng" dirty="0">
                <a:solidFill>
                  <a:srgbClr val="FF0000"/>
                </a:solidFill>
              </a:rPr>
              <a:t>regain its former balance </a:t>
            </a:r>
            <a:r>
              <a:rPr lang="en-US" sz="1800" i="1" u="sng" dirty="0">
                <a:solidFill>
                  <a:srgbClr val="FF0000"/>
                </a:solidFill>
              </a:rPr>
              <a:t>between the two </a:t>
            </a:r>
            <a:r>
              <a:rPr lang="en-US" sz="1800" i="1" u="sng" dirty="0" smtClean="0">
                <a:solidFill>
                  <a:srgbClr val="FF0000"/>
                </a:solidFill>
              </a:rPr>
              <a:t>materials.</a:t>
            </a:r>
          </a:p>
          <a:p>
            <a:r>
              <a:rPr lang="en-US" sz="1800" dirty="0" smtClean="0">
                <a:solidFill>
                  <a:schemeClr val="tx2">
                    <a:lumMod val="60000"/>
                    <a:lumOff val="40000"/>
                  </a:schemeClr>
                </a:solidFill>
              </a:rPr>
              <a:t>The type of </a:t>
            </a:r>
            <a:r>
              <a:rPr lang="en-US" sz="1800" dirty="0">
                <a:solidFill>
                  <a:schemeClr val="tx2">
                    <a:lumMod val="60000"/>
                    <a:lumOff val="40000"/>
                  </a:schemeClr>
                </a:solidFill>
              </a:rPr>
              <a:t>charge that was associated with rubbed wax became known as ”negative” (because it </a:t>
            </a:r>
            <a:r>
              <a:rPr lang="en-US" sz="1800" dirty="0" smtClean="0">
                <a:solidFill>
                  <a:schemeClr val="tx2">
                    <a:lumMod val="60000"/>
                    <a:lumOff val="40000"/>
                  </a:schemeClr>
                </a:solidFill>
              </a:rPr>
              <a:t>was supposed </a:t>
            </a:r>
            <a:r>
              <a:rPr lang="en-US" sz="1800" dirty="0">
                <a:solidFill>
                  <a:schemeClr val="tx2">
                    <a:lumMod val="60000"/>
                    <a:lumOff val="40000"/>
                  </a:schemeClr>
                </a:solidFill>
              </a:rPr>
              <a:t>to have a deficiency of fluid</a:t>
            </a:r>
            <a:r>
              <a:rPr lang="en-US" sz="1800" dirty="0" smtClean="0">
                <a:solidFill>
                  <a:schemeClr val="tx2">
                    <a:lumMod val="60000"/>
                    <a:lumOff val="40000"/>
                  </a:schemeClr>
                </a:solidFill>
              </a:rPr>
              <a:t>).</a:t>
            </a:r>
          </a:p>
          <a:p>
            <a:r>
              <a:rPr lang="en-US" sz="1800" dirty="0" smtClean="0">
                <a:solidFill>
                  <a:schemeClr val="tx2">
                    <a:lumMod val="60000"/>
                    <a:lumOff val="40000"/>
                  </a:schemeClr>
                </a:solidFill>
              </a:rPr>
              <a:t> </a:t>
            </a:r>
            <a:r>
              <a:rPr lang="en-US" sz="1800" dirty="0">
                <a:solidFill>
                  <a:schemeClr val="tx2">
                    <a:lumMod val="60000"/>
                    <a:lumOff val="40000"/>
                  </a:schemeClr>
                </a:solidFill>
              </a:rPr>
              <a:t>while the type of charge associated with the </a:t>
            </a:r>
            <a:r>
              <a:rPr lang="en-US" sz="1800" dirty="0" smtClean="0">
                <a:solidFill>
                  <a:schemeClr val="tx2">
                    <a:lumMod val="60000"/>
                    <a:lumOff val="40000"/>
                  </a:schemeClr>
                </a:solidFill>
              </a:rPr>
              <a:t>rubbing wool </a:t>
            </a:r>
            <a:r>
              <a:rPr lang="en-US" sz="1800" dirty="0">
                <a:solidFill>
                  <a:schemeClr val="tx2">
                    <a:lumMod val="60000"/>
                    <a:lumOff val="40000"/>
                  </a:schemeClr>
                </a:solidFill>
              </a:rPr>
              <a:t>became known as ”positive” (because it was supposed to have an excess of fluid). </a:t>
            </a:r>
            <a:endParaRPr lang="en-US" sz="1800" dirty="0" smtClean="0">
              <a:solidFill>
                <a:schemeClr val="tx2">
                  <a:lumMod val="60000"/>
                  <a:lumOff val="40000"/>
                </a:schemeClr>
              </a:solidFill>
            </a:endParaRPr>
          </a:p>
          <a:p>
            <a:r>
              <a:rPr lang="en-US" sz="1800" dirty="0" smtClean="0">
                <a:solidFill>
                  <a:srgbClr val="FFC000"/>
                </a:solidFill>
              </a:rPr>
              <a:t>Little did </a:t>
            </a:r>
            <a:r>
              <a:rPr lang="en-US" sz="1800" dirty="0">
                <a:solidFill>
                  <a:srgbClr val="FFC000"/>
                </a:solidFill>
              </a:rPr>
              <a:t>he know that his innocent conjecture would cause much confusion for students of </a:t>
            </a:r>
            <a:r>
              <a:rPr lang="en-US" sz="1800" dirty="0" smtClean="0">
                <a:solidFill>
                  <a:srgbClr val="FFC000"/>
                </a:solidFill>
              </a:rPr>
              <a:t>electricity in </a:t>
            </a:r>
            <a:r>
              <a:rPr lang="en-US" sz="1800" dirty="0">
                <a:solidFill>
                  <a:srgbClr val="FFC000"/>
                </a:solidFill>
              </a:rPr>
              <a:t>the future</a:t>
            </a:r>
            <a:r>
              <a:rPr lang="en-US" sz="1800" dirty="0" smtClean="0">
                <a:solidFill>
                  <a:srgbClr val="FFC000"/>
                </a:solidFill>
              </a:rPr>
              <a:t>!</a:t>
            </a:r>
          </a:p>
          <a:p>
            <a:r>
              <a:rPr lang="en-US" sz="1800" dirty="0">
                <a:solidFill>
                  <a:srgbClr val="FFC000"/>
                </a:solidFill>
              </a:rPr>
              <a:t> </a:t>
            </a:r>
            <a:r>
              <a:rPr lang="en-US" sz="1800" dirty="0" smtClean="0">
                <a:solidFill>
                  <a:srgbClr val="FFC000"/>
                </a:solidFill>
              </a:rPr>
              <a:t>                                            </a:t>
            </a:r>
            <a:r>
              <a:rPr lang="en-US" sz="4000" dirty="0" smtClean="0">
                <a:solidFill>
                  <a:srgbClr val="FFC000"/>
                </a:solidFill>
              </a:rPr>
              <a:t>HA </a:t>
            </a:r>
            <a:r>
              <a:rPr lang="en-US" sz="4000" dirty="0" err="1" smtClean="0">
                <a:solidFill>
                  <a:srgbClr val="FFC000"/>
                </a:solidFill>
              </a:rPr>
              <a:t>HA</a:t>
            </a:r>
            <a:r>
              <a:rPr lang="en-US" sz="4000" dirty="0" smtClean="0">
                <a:solidFill>
                  <a:srgbClr val="FFC000"/>
                </a:solidFill>
              </a:rPr>
              <a:t> </a:t>
            </a:r>
            <a:r>
              <a:rPr lang="en-US" sz="4000" dirty="0" err="1" smtClean="0">
                <a:solidFill>
                  <a:srgbClr val="FFC000"/>
                </a:solidFill>
              </a:rPr>
              <a:t>HA</a:t>
            </a:r>
            <a:r>
              <a:rPr lang="en-US" sz="4000" dirty="0" smtClean="0">
                <a:solidFill>
                  <a:srgbClr val="FFC000"/>
                </a:solidFill>
              </a:rPr>
              <a:t> HA….</a:t>
            </a:r>
            <a:endParaRPr lang="en-US" sz="1800" dirty="0" smtClean="0">
              <a:solidFill>
                <a:srgbClr val="FFC000"/>
              </a:solidFill>
            </a:endParaRPr>
          </a:p>
          <a:p>
            <a:endParaRPr lang="ar-IQ" sz="1800" i="1" u="sng" dirty="0">
              <a:solidFill>
                <a:srgbClr val="FFC000"/>
              </a:solidFill>
            </a:endParaRPr>
          </a:p>
        </p:txBody>
      </p:sp>
    </p:spTree>
    <p:extLst>
      <p:ext uri="{BB962C8B-B14F-4D97-AF65-F5344CB8AC3E}">
        <p14:creationId xmlns:p14="http://schemas.microsoft.com/office/powerpoint/2010/main" val="25400001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000" b="1" dirty="0" smtClean="0">
                <a:solidFill>
                  <a:srgbClr val="FF0000"/>
                </a:solidFill>
              </a:rPr>
              <a:t>10. IMPEDANCE </a:t>
            </a:r>
            <a:r>
              <a:rPr lang="en-US" sz="2000" b="1" dirty="0">
                <a:solidFill>
                  <a:srgbClr val="FF0000"/>
                </a:solidFill>
              </a:rPr>
              <a:t>MATCHING</a:t>
            </a:r>
            <a:endParaRPr lang="ar-IQ" sz="2000" dirty="0">
              <a:solidFill>
                <a:srgbClr val="FF0000"/>
              </a:solidFill>
            </a:endParaRPr>
          </a:p>
        </p:txBody>
      </p:sp>
      <p:sp>
        <p:nvSpPr>
          <p:cNvPr id="3" name="Content Placeholder 2"/>
          <p:cNvSpPr>
            <a:spLocks noGrp="1"/>
          </p:cNvSpPr>
          <p:nvPr>
            <p:ph idx="1"/>
          </p:nvPr>
        </p:nvSpPr>
        <p:spPr>
          <a:xfrm>
            <a:off x="457200" y="914400"/>
            <a:ext cx="8229600" cy="5715000"/>
          </a:xfrm>
        </p:spPr>
        <p:txBody>
          <a:bodyPr>
            <a:normAutofit/>
          </a:bodyPr>
          <a:lstStyle/>
          <a:p>
            <a:r>
              <a:rPr lang="en-US" sz="2000" dirty="0"/>
              <a:t>we must be careful when connecting different devices and circuits together</a:t>
            </a:r>
            <a:r>
              <a:rPr lang="en-US" sz="2000" dirty="0" smtClean="0"/>
              <a:t>.</a:t>
            </a:r>
          </a:p>
          <a:p>
            <a:endParaRPr lang="en-US" sz="2000" dirty="0"/>
          </a:p>
          <a:p>
            <a:endParaRPr lang="en-US" sz="2000" dirty="0" smtClean="0"/>
          </a:p>
          <a:p>
            <a:endParaRPr lang="en-US" sz="2000" dirty="0"/>
          </a:p>
          <a:p>
            <a:endParaRPr lang="en-US" sz="2000" dirty="0" smtClean="0"/>
          </a:p>
          <a:p>
            <a:endParaRPr lang="en-US" sz="2000" dirty="0"/>
          </a:p>
          <a:p>
            <a:r>
              <a:rPr lang="en-US" sz="2000" dirty="0" smtClean="0"/>
              <a:t>                                       </a:t>
            </a:r>
          </a:p>
          <a:p>
            <a:r>
              <a:rPr lang="en-US" sz="2000" dirty="0" smtClean="0"/>
              <a:t>                                                              </a:t>
            </a:r>
          </a:p>
          <a:p>
            <a:endParaRPr lang="en-US" sz="2000" dirty="0"/>
          </a:p>
          <a:p>
            <a:endParaRPr lang="en-US" sz="2000" dirty="0" smtClean="0"/>
          </a:p>
          <a:p>
            <a:r>
              <a:rPr lang="en-US" sz="2000" dirty="0" smtClean="0"/>
              <a:t>                                                  Signal </a:t>
            </a:r>
            <a:r>
              <a:rPr lang="en-US" sz="2000" dirty="0"/>
              <a:t>termination</a:t>
            </a:r>
            <a:r>
              <a:rPr lang="en-US" sz="2000" dirty="0" smtClean="0"/>
              <a:t> </a:t>
            </a:r>
            <a:endParaRPr lang="en-US" sz="2000" dirty="0"/>
          </a:p>
          <a:p>
            <a:r>
              <a:rPr lang="en-US" sz="2000" dirty="0" smtClean="0"/>
              <a:t>Impedance </a:t>
            </a:r>
            <a:r>
              <a:rPr lang="en-US" sz="2000" dirty="0"/>
              <a:t>matching is </a:t>
            </a:r>
            <a:r>
              <a:rPr lang="en-US" sz="2000" dirty="0" smtClean="0"/>
              <a:t>important in </a:t>
            </a:r>
            <a:r>
              <a:rPr lang="en-US" sz="2000" dirty="0"/>
              <a:t>applications where it is desired to transmit maximum power to a load from </a:t>
            </a:r>
            <a:r>
              <a:rPr lang="en-US" sz="2000" dirty="0" smtClean="0"/>
              <a:t>a source</a:t>
            </a:r>
            <a:r>
              <a:rPr lang="en-US" sz="2000" dirty="0"/>
              <a:t>.</a:t>
            </a:r>
            <a:endParaRPr lang="en-US" sz="2000" dirty="0" smtClean="0"/>
          </a:p>
          <a:p>
            <a:endParaRPr lang="en-US" sz="2000" dirty="0"/>
          </a:p>
          <a:p>
            <a:endParaRPr lang="en-US" sz="2000" dirty="0" smtClean="0"/>
          </a:p>
          <a:p>
            <a:endParaRPr lang="en-US" sz="2000" dirty="0"/>
          </a:p>
          <a:p>
            <a:endParaRPr lang="en-US" sz="2000" dirty="0" smtClean="0"/>
          </a:p>
          <a:p>
            <a:endParaRPr lang="ar-IQ"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676400"/>
            <a:ext cx="6943725"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99272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endParaRPr lang="en-US" sz="2000" dirty="0" smtClean="0"/>
          </a:p>
          <a:p>
            <a:r>
              <a:rPr lang="en-US" sz="2000" dirty="0" smtClean="0"/>
              <a:t>Consider the circuit</a:t>
            </a:r>
            <a:endParaRPr lang="en-US" sz="2000" dirty="0"/>
          </a:p>
          <a:p>
            <a:endParaRPr lang="en-US" sz="2000" dirty="0" smtClean="0"/>
          </a:p>
          <a:p>
            <a:endParaRPr lang="en-US" sz="2000" dirty="0" smtClean="0"/>
          </a:p>
          <a:p>
            <a:endParaRPr lang="en-US" sz="2000" dirty="0"/>
          </a:p>
          <a:p>
            <a:r>
              <a:rPr lang="en-US" sz="2000" dirty="0" smtClean="0"/>
              <a:t>Therefore</a:t>
            </a:r>
            <a:r>
              <a:rPr lang="en-US" sz="2000" dirty="0"/>
              <a:t>, the power transmitted to the load </a:t>
            </a:r>
            <a:r>
              <a:rPr lang="en-US" sz="2000" dirty="0" smtClean="0"/>
              <a:t>is</a:t>
            </a:r>
          </a:p>
          <a:p>
            <a:endParaRPr lang="en-US" sz="2000" dirty="0"/>
          </a:p>
          <a:p>
            <a:endParaRPr lang="en-US" sz="2000" dirty="0" smtClean="0"/>
          </a:p>
          <a:p>
            <a:r>
              <a:rPr lang="en-US" sz="2000" dirty="0"/>
              <a:t>To find the load resistance that maximizes this power, we set the derivative of </a:t>
            </a:r>
            <a:r>
              <a:rPr lang="en-US" sz="2000" dirty="0" smtClean="0"/>
              <a:t>the power </a:t>
            </a:r>
            <a:r>
              <a:rPr lang="en-US" sz="2000" dirty="0"/>
              <a:t>equal to 0 and solve for the load resistance:</a:t>
            </a:r>
            <a:endParaRPr lang="en-US" sz="2000" dirty="0" smtClean="0"/>
          </a:p>
          <a:p>
            <a:endParaRPr lang="en-US" sz="2000" dirty="0" smtClean="0"/>
          </a:p>
          <a:p>
            <a:endParaRPr lang="en-US" sz="2000" dirty="0"/>
          </a:p>
          <a:p>
            <a:endParaRPr lang="en-US" sz="2000" dirty="0" smtClean="0"/>
          </a:p>
          <a:p>
            <a:r>
              <a:rPr lang="en-US" sz="2000" dirty="0" smtClean="0"/>
              <a:t>Hence     R</a:t>
            </a:r>
            <a:r>
              <a:rPr lang="en-US" sz="1400" dirty="0" smtClean="0"/>
              <a:t>L</a:t>
            </a:r>
            <a:r>
              <a:rPr lang="en-US" sz="2000" dirty="0" smtClean="0"/>
              <a:t>  =  </a:t>
            </a:r>
            <a:r>
              <a:rPr lang="en-US" sz="2000" dirty="0" err="1" smtClean="0"/>
              <a:t>Rs</a:t>
            </a:r>
            <a:endParaRPr lang="ar-IQ" sz="20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100679"/>
            <a:ext cx="1980824" cy="846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438400"/>
            <a:ext cx="2863971" cy="87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5885" y="457200"/>
            <a:ext cx="3312763"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4008232"/>
            <a:ext cx="3976511" cy="79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24488" y="4008232"/>
            <a:ext cx="2805112" cy="470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5439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04800"/>
            <a:ext cx="8229600" cy="5791200"/>
          </a:xfrm>
        </p:spPr>
        <p:txBody>
          <a:bodyPr>
            <a:normAutofit/>
          </a:bodyPr>
          <a:lstStyle/>
          <a:p>
            <a:r>
              <a:rPr lang="en-US" sz="2000" dirty="0"/>
              <a:t>Precise measurements of electrical charge were carried out by the French physicist </a:t>
            </a:r>
            <a:r>
              <a:rPr lang="en-US" sz="2000" dirty="0" smtClean="0">
                <a:solidFill>
                  <a:srgbClr val="FF0000"/>
                </a:solidFill>
              </a:rPr>
              <a:t>Charles Coulomb </a:t>
            </a:r>
            <a:r>
              <a:rPr lang="en-US" sz="2000" dirty="0"/>
              <a:t>in the 1780’s using a device called a </a:t>
            </a:r>
            <a:r>
              <a:rPr lang="en-US" sz="2000" i="1" dirty="0"/>
              <a:t>torsional balance </a:t>
            </a:r>
            <a:r>
              <a:rPr lang="en-US" sz="2000" dirty="0"/>
              <a:t>measuring the force </a:t>
            </a:r>
            <a:r>
              <a:rPr lang="en-US" sz="2000" dirty="0" smtClean="0"/>
              <a:t>generated between </a:t>
            </a:r>
            <a:r>
              <a:rPr lang="en-US" sz="2000" dirty="0"/>
              <a:t>two electrically charged objects. </a:t>
            </a:r>
            <a:endParaRPr lang="en-US" sz="2000" dirty="0" smtClean="0"/>
          </a:p>
          <a:p>
            <a:endParaRPr lang="en-US" sz="2400" dirty="0" smtClean="0">
              <a:solidFill>
                <a:srgbClr val="00B050"/>
              </a:solidFill>
            </a:endParaRPr>
          </a:p>
          <a:p>
            <a:r>
              <a:rPr lang="en-US" sz="2400" dirty="0" smtClean="0">
                <a:solidFill>
                  <a:srgbClr val="00B050"/>
                </a:solidFill>
              </a:rPr>
              <a:t>The </a:t>
            </a:r>
            <a:r>
              <a:rPr lang="en-US" sz="2400" dirty="0">
                <a:solidFill>
                  <a:srgbClr val="00B050"/>
                </a:solidFill>
              </a:rPr>
              <a:t>results of Coulomb’s work led to the </a:t>
            </a:r>
            <a:r>
              <a:rPr lang="en-US" sz="2400" dirty="0" smtClean="0">
                <a:solidFill>
                  <a:srgbClr val="00B050"/>
                </a:solidFill>
              </a:rPr>
              <a:t>development of </a:t>
            </a:r>
            <a:r>
              <a:rPr lang="en-US" sz="2400" dirty="0">
                <a:solidFill>
                  <a:srgbClr val="00B050"/>
                </a:solidFill>
              </a:rPr>
              <a:t>a unit of electrical charge named in his honor, </a:t>
            </a:r>
            <a:r>
              <a:rPr lang="en-US" sz="2400" b="1" i="1" u="sng" dirty="0">
                <a:solidFill>
                  <a:srgbClr val="00B050"/>
                </a:solidFill>
              </a:rPr>
              <a:t>the coulomb</a:t>
            </a:r>
            <a:r>
              <a:rPr lang="en-US" sz="2400" dirty="0"/>
              <a:t>. </a:t>
            </a:r>
            <a:endParaRPr lang="en-US" sz="2400" dirty="0" smtClean="0"/>
          </a:p>
          <a:p>
            <a:endParaRPr lang="en-US" sz="1800" dirty="0" smtClean="0"/>
          </a:p>
          <a:p>
            <a:r>
              <a:rPr lang="en-US" sz="2400" dirty="0" smtClean="0"/>
              <a:t>If </a:t>
            </a:r>
            <a:r>
              <a:rPr lang="en-US" sz="2800" b="1" u="sng" dirty="0">
                <a:solidFill>
                  <a:schemeClr val="accent2"/>
                </a:solidFill>
              </a:rPr>
              <a:t>two ”point” objects </a:t>
            </a:r>
            <a:r>
              <a:rPr lang="en-US" sz="2400" dirty="0"/>
              <a:t>(</a:t>
            </a:r>
            <a:r>
              <a:rPr lang="en-US" sz="2400" dirty="0" smtClean="0"/>
              <a:t>hypothetical objects </a:t>
            </a:r>
            <a:r>
              <a:rPr lang="en-US" sz="2400" dirty="0"/>
              <a:t>having no appreciable surface area) were equally charged to a measure </a:t>
            </a:r>
            <a:r>
              <a:rPr lang="en-US" sz="2400" dirty="0">
                <a:solidFill>
                  <a:schemeClr val="accent2"/>
                </a:solidFill>
              </a:rPr>
              <a:t>of 1 coulomb</a:t>
            </a:r>
            <a:r>
              <a:rPr lang="en-US" sz="2400" dirty="0" smtClean="0"/>
              <a:t>,  and </a:t>
            </a:r>
            <a:r>
              <a:rPr lang="en-US" sz="2400" dirty="0">
                <a:solidFill>
                  <a:schemeClr val="accent2"/>
                </a:solidFill>
              </a:rPr>
              <a:t>placed 1 meter </a:t>
            </a:r>
            <a:r>
              <a:rPr lang="en-US" sz="2400" dirty="0"/>
              <a:t>(approximately 1 yard) </a:t>
            </a:r>
            <a:r>
              <a:rPr lang="en-US" sz="2400" dirty="0">
                <a:solidFill>
                  <a:schemeClr val="accent2"/>
                </a:solidFill>
              </a:rPr>
              <a:t>apart</a:t>
            </a:r>
            <a:r>
              <a:rPr lang="en-US" sz="2400" dirty="0"/>
              <a:t>, </a:t>
            </a:r>
            <a:r>
              <a:rPr lang="en-US" sz="2400" dirty="0">
                <a:solidFill>
                  <a:schemeClr val="accent2"/>
                </a:solidFill>
              </a:rPr>
              <a:t>they would generate a force of </a:t>
            </a:r>
            <a:r>
              <a:rPr lang="en-US" sz="2800" b="1" i="1" dirty="0">
                <a:solidFill>
                  <a:schemeClr val="accent2"/>
                </a:solidFill>
              </a:rPr>
              <a:t>about 9 </a:t>
            </a:r>
            <a:r>
              <a:rPr lang="en-US" sz="2800" b="1" i="1" dirty="0" smtClean="0">
                <a:solidFill>
                  <a:schemeClr val="accent2"/>
                </a:solidFill>
              </a:rPr>
              <a:t>billion </a:t>
            </a:r>
            <a:r>
              <a:rPr lang="en-US" sz="2800" b="1" i="1" dirty="0" err="1" smtClean="0">
                <a:solidFill>
                  <a:schemeClr val="accent2"/>
                </a:solidFill>
              </a:rPr>
              <a:t>newtons</a:t>
            </a:r>
            <a:r>
              <a:rPr lang="en-US" sz="2800" b="1" i="1" dirty="0" smtClean="0"/>
              <a:t> </a:t>
            </a:r>
            <a:r>
              <a:rPr lang="en-US" sz="2800" b="1" i="1" dirty="0"/>
              <a:t>(approximately 2 billion pounds),</a:t>
            </a:r>
            <a:r>
              <a:rPr lang="en-US" sz="2400" dirty="0"/>
              <a:t> </a:t>
            </a:r>
            <a:r>
              <a:rPr lang="en-US" sz="2400" dirty="0">
                <a:solidFill>
                  <a:srgbClr val="92D050"/>
                </a:solidFill>
              </a:rPr>
              <a:t>either attracting or repelling depending on the </a:t>
            </a:r>
            <a:r>
              <a:rPr lang="en-US" sz="2400" dirty="0" smtClean="0">
                <a:solidFill>
                  <a:srgbClr val="92D050"/>
                </a:solidFill>
              </a:rPr>
              <a:t>types of </a:t>
            </a:r>
            <a:r>
              <a:rPr lang="en-US" sz="2400" dirty="0">
                <a:solidFill>
                  <a:srgbClr val="92D050"/>
                </a:solidFill>
              </a:rPr>
              <a:t>charges involved</a:t>
            </a:r>
            <a:r>
              <a:rPr lang="en-US" sz="2400" dirty="0" smtClean="0">
                <a:solidFill>
                  <a:srgbClr val="92D050"/>
                </a:solidFill>
              </a:rPr>
              <a:t>.</a:t>
            </a:r>
          </a:p>
        </p:txBody>
      </p:sp>
    </p:spTree>
    <p:extLst>
      <p:ext uri="{BB962C8B-B14F-4D97-AF65-F5344CB8AC3E}">
        <p14:creationId xmlns:p14="http://schemas.microsoft.com/office/powerpoint/2010/main" val="2845106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248400"/>
          </a:xfrm>
        </p:spPr>
        <p:txBody>
          <a:bodyPr>
            <a:normAutofit/>
          </a:bodyPr>
          <a:lstStyle/>
          <a:p>
            <a:r>
              <a:rPr lang="en-US" sz="1800" dirty="0"/>
              <a:t>It was discovered much later that this ”</a:t>
            </a:r>
            <a:r>
              <a:rPr lang="en-US" sz="1800" dirty="0">
                <a:solidFill>
                  <a:srgbClr val="FF0000"/>
                </a:solidFill>
              </a:rPr>
              <a:t>fluid</a:t>
            </a:r>
            <a:r>
              <a:rPr lang="en-US" sz="1800" dirty="0"/>
              <a:t>” was actually </a:t>
            </a:r>
            <a:r>
              <a:rPr lang="en-US" sz="1800" dirty="0">
                <a:solidFill>
                  <a:srgbClr val="FF0000"/>
                </a:solidFill>
              </a:rPr>
              <a:t>composed </a:t>
            </a:r>
            <a:r>
              <a:rPr lang="en-US" sz="1800" dirty="0"/>
              <a:t>of </a:t>
            </a:r>
            <a:r>
              <a:rPr lang="en-US" sz="1800" dirty="0">
                <a:solidFill>
                  <a:srgbClr val="FF0000"/>
                </a:solidFill>
              </a:rPr>
              <a:t>extremely small </a:t>
            </a:r>
            <a:r>
              <a:rPr lang="en-US" sz="1800" dirty="0" smtClean="0">
                <a:solidFill>
                  <a:srgbClr val="FF0000"/>
                </a:solidFill>
              </a:rPr>
              <a:t>bits of </a:t>
            </a:r>
            <a:r>
              <a:rPr lang="en-US" sz="1800" dirty="0">
                <a:solidFill>
                  <a:srgbClr val="FF0000"/>
                </a:solidFill>
              </a:rPr>
              <a:t>matter called </a:t>
            </a:r>
            <a:r>
              <a:rPr lang="en-US" sz="2400" b="1" i="1" u="sng" dirty="0" smtClean="0">
                <a:solidFill>
                  <a:srgbClr val="FF0000"/>
                </a:solidFill>
              </a:rPr>
              <a:t>electrons</a:t>
            </a:r>
            <a:r>
              <a:rPr lang="en-US" sz="1800" i="1" dirty="0" smtClean="0"/>
              <a:t>.</a:t>
            </a:r>
            <a:r>
              <a:rPr lang="en-US" sz="1800" dirty="0" smtClean="0"/>
              <a:t>, </a:t>
            </a:r>
            <a:r>
              <a:rPr lang="en-US" sz="1800" dirty="0" smtClean="0">
                <a:solidFill>
                  <a:srgbClr val="00B0F0"/>
                </a:solidFill>
              </a:rPr>
              <a:t>another</a:t>
            </a:r>
            <a:r>
              <a:rPr lang="en-US" sz="1800" dirty="0" smtClean="0"/>
              <a:t>  material </a:t>
            </a:r>
            <a:r>
              <a:rPr lang="en-US" sz="1800" dirty="0">
                <a:solidFill>
                  <a:srgbClr val="00B0F0"/>
                </a:solidFill>
              </a:rPr>
              <a:t>exhibiting charged properties</a:t>
            </a:r>
            <a:r>
              <a:rPr lang="en-US" sz="1800" dirty="0"/>
              <a:t> when rubbed with cloth. </a:t>
            </a:r>
            <a:endParaRPr lang="en-US" sz="1800" dirty="0" smtClean="0"/>
          </a:p>
          <a:p>
            <a:r>
              <a:rPr lang="en-US" sz="2400" b="1" dirty="0" smtClean="0">
                <a:solidFill>
                  <a:srgbClr val="FF0000"/>
                </a:solidFill>
              </a:rPr>
              <a:t>Experimentation</a:t>
            </a:r>
            <a:r>
              <a:rPr lang="en-US" sz="1800" dirty="0" smtClean="0"/>
              <a:t> </a:t>
            </a:r>
            <a:r>
              <a:rPr lang="en-US" sz="1800" dirty="0"/>
              <a:t>has </a:t>
            </a:r>
            <a:r>
              <a:rPr lang="en-US" sz="1800" dirty="0" smtClean="0"/>
              <a:t>revealed </a:t>
            </a:r>
            <a:r>
              <a:rPr lang="en-US" sz="1800" dirty="0"/>
              <a:t>that all </a:t>
            </a:r>
            <a:r>
              <a:rPr lang="en-US" sz="2400" dirty="0">
                <a:solidFill>
                  <a:srgbClr val="FF0000"/>
                </a:solidFill>
              </a:rPr>
              <a:t>objects are composed </a:t>
            </a:r>
            <a:r>
              <a:rPr lang="en-US" sz="1800" dirty="0"/>
              <a:t>of extremely small ”</a:t>
            </a:r>
            <a:r>
              <a:rPr lang="en-US" sz="2400" b="1" dirty="0">
                <a:solidFill>
                  <a:srgbClr val="FF0000"/>
                </a:solidFill>
              </a:rPr>
              <a:t>building-blocks</a:t>
            </a:r>
            <a:r>
              <a:rPr lang="en-US" sz="1800" dirty="0"/>
              <a:t>” known as </a:t>
            </a:r>
            <a:r>
              <a:rPr lang="en-US" sz="2400" b="1" i="1" u="sng" dirty="0">
                <a:solidFill>
                  <a:srgbClr val="FF0000"/>
                </a:solidFill>
              </a:rPr>
              <a:t>atoms</a:t>
            </a:r>
            <a:r>
              <a:rPr lang="en-US" sz="1800" dirty="0" smtClean="0"/>
              <a:t>, these </a:t>
            </a:r>
            <a:r>
              <a:rPr lang="en-US" sz="2400" b="1" dirty="0">
                <a:solidFill>
                  <a:srgbClr val="00B0F0"/>
                </a:solidFill>
              </a:rPr>
              <a:t>atoms</a:t>
            </a:r>
            <a:r>
              <a:rPr lang="en-US" sz="1800" dirty="0"/>
              <a:t> are in turn </a:t>
            </a:r>
            <a:r>
              <a:rPr lang="en-US" sz="2400" b="1" dirty="0">
                <a:solidFill>
                  <a:srgbClr val="00B0F0"/>
                </a:solidFill>
              </a:rPr>
              <a:t>composed</a:t>
            </a:r>
            <a:r>
              <a:rPr lang="en-US" sz="1800" dirty="0"/>
              <a:t> of </a:t>
            </a:r>
            <a:r>
              <a:rPr lang="en-US" sz="1800" dirty="0">
                <a:solidFill>
                  <a:srgbClr val="00B0F0"/>
                </a:solidFill>
              </a:rPr>
              <a:t>smaller components known as </a:t>
            </a:r>
            <a:r>
              <a:rPr lang="en-US" sz="2400" b="1" i="1" u="sng" dirty="0">
                <a:solidFill>
                  <a:srgbClr val="00B0F0"/>
                </a:solidFill>
              </a:rPr>
              <a:t>particles</a:t>
            </a:r>
            <a:r>
              <a:rPr lang="en-US" sz="1800" dirty="0" smtClean="0"/>
              <a:t>.</a:t>
            </a:r>
          </a:p>
          <a:p>
            <a:r>
              <a:rPr lang="en-US" sz="1800" dirty="0" smtClean="0">
                <a:solidFill>
                  <a:srgbClr val="002060"/>
                </a:solidFill>
              </a:rPr>
              <a:t>Three </a:t>
            </a:r>
            <a:r>
              <a:rPr lang="en-US" sz="1800" dirty="0">
                <a:solidFill>
                  <a:srgbClr val="002060"/>
                </a:solidFill>
              </a:rPr>
              <a:t>fundamental particles comprising most atoms are called </a:t>
            </a:r>
            <a:r>
              <a:rPr lang="en-US" sz="2400" b="1" i="1" u="sng" dirty="0">
                <a:solidFill>
                  <a:srgbClr val="002060"/>
                </a:solidFill>
              </a:rPr>
              <a:t>protons, neutrons and </a:t>
            </a:r>
            <a:r>
              <a:rPr lang="en-US" sz="2400" b="1" i="1" u="sng" dirty="0" smtClean="0">
                <a:solidFill>
                  <a:srgbClr val="002060"/>
                </a:solidFill>
              </a:rPr>
              <a:t>electrons. </a:t>
            </a:r>
          </a:p>
          <a:p>
            <a:r>
              <a:rPr lang="en-US" sz="2400" b="1" dirty="0" smtClean="0">
                <a:solidFill>
                  <a:srgbClr val="92D050"/>
                </a:solidFill>
              </a:rPr>
              <a:t>Atoms</a:t>
            </a:r>
            <a:r>
              <a:rPr lang="en-US" sz="2400" dirty="0" smtClean="0"/>
              <a:t> </a:t>
            </a:r>
            <a:r>
              <a:rPr lang="en-US" sz="1600" dirty="0"/>
              <a:t>are far too small to be seen</a:t>
            </a:r>
            <a:r>
              <a:rPr lang="en-US" sz="1600" dirty="0" smtClean="0"/>
              <a:t>,</a:t>
            </a:r>
          </a:p>
          <a:p>
            <a:r>
              <a:rPr lang="en-US" sz="1600" dirty="0" smtClean="0"/>
              <a:t> </a:t>
            </a:r>
            <a:r>
              <a:rPr lang="en-US" sz="1600" dirty="0"/>
              <a:t>but if we could look at one, </a:t>
            </a:r>
            <a:r>
              <a:rPr lang="en-US" sz="1600" dirty="0" smtClean="0"/>
              <a:t>it</a:t>
            </a:r>
          </a:p>
          <a:p>
            <a:pPr marL="0" indent="0">
              <a:buNone/>
            </a:pPr>
            <a:r>
              <a:rPr lang="en-US" sz="2400" b="1" dirty="0" smtClean="0">
                <a:solidFill>
                  <a:srgbClr val="92D050"/>
                </a:solidFill>
              </a:rPr>
              <a:t>might </a:t>
            </a:r>
            <a:r>
              <a:rPr lang="en-US" sz="2400" b="1" dirty="0">
                <a:solidFill>
                  <a:srgbClr val="92D050"/>
                </a:solidFill>
              </a:rPr>
              <a:t>appear something </a:t>
            </a:r>
            <a:r>
              <a:rPr lang="en-US" sz="2400" b="1" dirty="0" smtClean="0">
                <a:solidFill>
                  <a:srgbClr val="92D050"/>
                </a:solidFill>
              </a:rPr>
              <a:t>like this</a:t>
            </a:r>
            <a:r>
              <a:rPr lang="en-US" sz="2400" b="1" dirty="0">
                <a:solidFill>
                  <a:srgbClr val="92D050"/>
                </a:solidFill>
              </a:rPr>
              <a:t>:</a:t>
            </a:r>
            <a:endParaRPr lang="ar-IQ" sz="2400" b="1" i="1" u="sng" dirty="0">
              <a:solidFill>
                <a:srgbClr val="92D05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3124200"/>
            <a:ext cx="3533775" cy="258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23244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8600"/>
            <a:ext cx="8229600" cy="6400800"/>
          </a:xfrm>
        </p:spPr>
        <p:txBody>
          <a:bodyPr>
            <a:normAutofit/>
          </a:bodyPr>
          <a:lstStyle/>
          <a:p>
            <a:r>
              <a:rPr lang="en-US" sz="1600" dirty="0" smtClean="0"/>
              <a:t>There’s actually </a:t>
            </a:r>
            <a:r>
              <a:rPr lang="en-US" sz="1600" dirty="0"/>
              <a:t>a lot of empty space between the electrons and the cluster of protons and </a:t>
            </a:r>
            <a:r>
              <a:rPr lang="en-US" sz="1600" dirty="0" smtClean="0"/>
              <a:t>neutrons residing </a:t>
            </a:r>
            <a:r>
              <a:rPr lang="en-US" sz="1600" dirty="0"/>
              <a:t>in the middle</a:t>
            </a:r>
            <a:r>
              <a:rPr lang="en-US" sz="1600" dirty="0" smtClean="0"/>
              <a:t>.</a:t>
            </a:r>
          </a:p>
          <a:p>
            <a:r>
              <a:rPr lang="en-US" sz="1600" dirty="0" smtClean="0"/>
              <a:t> </a:t>
            </a:r>
            <a:r>
              <a:rPr lang="en-US" sz="1600" dirty="0"/>
              <a:t>In any atom, the protons and neutrons are very tightly bound together, which is an</a:t>
            </a:r>
          </a:p>
          <a:p>
            <a:pPr marL="0" indent="0">
              <a:buNone/>
            </a:pPr>
            <a:r>
              <a:rPr lang="en-US" sz="1600" b="1" dirty="0" smtClean="0">
                <a:solidFill>
                  <a:srgbClr val="92D050"/>
                </a:solidFill>
              </a:rPr>
              <a:t>         important quality.</a:t>
            </a:r>
          </a:p>
          <a:p>
            <a:r>
              <a:rPr lang="en-US" sz="1600" dirty="0"/>
              <a:t>The tightly-bound clump of </a:t>
            </a:r>
            <a:r>
              <a:rPr lang="en-US" sz="1600" b="1" dirty="0">
                <a:solidFill>
                  <a:srgbClr val="92D050"/>
                </a:solidFill>
              </a:rPr>
              <a:t>protons and neutrons in the center of the atom</a:t>
            </a:r>
          </a:p>
          <a:p>
            <a:r>
              <a:rPr lang="en-US" sz="1600" b="1" dirty="0">
                <a:solidFill>
                  <a:srgbClr val="92D050"/>
                </a:solidFill>
              </a:rPr>
              <a:t>is called the </a:t>
            </a:r>
            <a:r>
              <a:rPr lang="en-US" sz="1600" b="1" i="1" dirty="0" smtClean="0">
                <a:solidFill>
                  <a:srgbClr val="92D050"/>
                </a:solidFill>
              </a:rPr>
              <a:t>nucleus.</a:t>
            </a:r>
          </a:p>
          <a:p>
            <a:r>
              <a:rPr lang="en-US" sz="2000" b="1" dirty="0">
                <a:solidFill>
                  <a:srgbClr val="FF0000"/>
                </a:solidFill>
              </a:rPr>
              <a:t>the </a:t>
            </a:r>
            <a:r>
              <a:rPr lang="en-US" sz="2000" b="1" u="sng" dirty="0">
                <a:solidFill>
                  <a:srgbClr val="FF0000"/>
                </a:solidFill>
              </a:rPr>
              <a:t>number of protons </a:t>
            </a:r>
            <a:r>
              <a:rPr lang="en-US" sz="2000" b="1" dirty="0">
                <a:solidFill>
                  <a:srgbClr val="FF0000"/>
                </a:solidFill>
              </a:rPr>
              <a:t>in an atom’s nucleus determines its </a:t>
            </a:r>
            <a:r>
              <a:rPr lang="en-US" sz="2000" b="1" u="sng" dirty="0">
                <a:solidFill>
                  <a:srgbClr val="FF0000"/>
                </a:solidFill>
              </a:rPr>
              <a:t>elemental</a:t>
            </a:r>
          </a:p>
          <a:p>
            <a:pPr marL="0" indent="0">
              <a:buNone/>
            </a:pPr>
            <a:r>
              <a:rPr lang="en-US" sz="2000" b="1" dirty="0">
                <a:solidFill>
                  <a:srgbClr val="FF0000"/>
                </a:solidFill>
              </a:rPr>
              <a:t> </a:t>
            </a:r>
            <a:r>
              <a:rPr lang="en-US" sz="2000" b="1" dirty="0" smtClean="0">
                <a:solidFill>
                  <a:srgbClr val="FF0000"/>
                </a:solidFill>
              </a:rPr>
              <a:t>      </a:t>
            </a:r>
            <a:r>
              <a:rPr lang="en-US" sz="2000" b="1" u="sng" dirty="0" smtClean="0">
                <a:solidFill>
                  <a:srgbClr val="FF0000"/>
                </a:solidFill>
              </a:rPr>
              <a:t>identity. </a:t>
            </a:r>
            <a:endParaRPr lang="en-US" sz="2000" dirty="0" smtClean="0">
              <a:solidFill>
                <a:srgbClr val="FF0000"/>
              </a:solidFill>
            </a:endParaRPr>
          </a:p>
          <a:p>
            <a:r>
              <a:rPr lang="en-US" sz="1600" dirty="0"/>
              <a:t>However, electrons have significantly more freedom to move around in an atom than either</a:t>
            </a:r>
          </a:p>
          <a:p>
            <a:pPr marL="0" indent="0">
              <a:buNone/>
            </a:pPr>
            <a:r>
              <a:rPr lang="en-US" sz="1600" dirty="0" smtClean="0"/>
              <a:t>         protons </a:t>
            </a:r>
            <a:r>
              <a:rPr lang="en-US" sz="1600" dirty="0"/>
              <a:t>or neutrons</a:t>
            </a:r>
            <a:r>
              <a:rPr lang="en-US" sz="1600" dirty="0" smtClean="0"/>
              <a:t>.</a:t>
            </a:r>
          </a:p>
          <a:p>
            <a:r>
              <a:rPr lang="en-US" sz="1600" dirty="0"/>
              <a:t>Electrons and protons are unique in the fact that they are attracted to one another over a</a:t>
            </a:r>
          </a:p>
          <a:p>
            <a:pPr marL="0" indent="0">
              <a:buNone/>
            </a:pPr>
            <a:r>
              <a:rPr lang="en-US" sz="1600" dirty="0" smtClean="0"/>
              <a:t>        distance</a:t>
            </a:r>
            <a:r>
              <a:rPr lang="en-US" sz="1600" dirty="0"/>
              <a:t>. It is this attraction over distance which causes the attraction between </a:t>
            </a:r>
            <a:r>
              <a:rPr lang="en-US" sz="1600" dirty="0" smtClean="0"/>
              <a:t>rubbed</a:t>
            </a:r>
          </a:p>
          <a:p>
            <a:pPr marL="0" indent="0">
              <a:buNone/>
            </a:pPr>
            <a:r>
              <a:rPr lang="en-US" sz="1600" dirty="0"/>
              <a:t> </a:t>
            </a:r>
            <a:r>
              <a:rPr lang="en-US" sz="1600" dirty="0" smtClean="0"/>
              <a:t>       objects, where </a:t>
            </a:r>
            <a:r>
              <a:rPr lang="en-US" sz="1600" dirty="0"/>
              <a:t>electrons are moved away from their original atoms to reside around atoms </a:t>
            </a:r>
            <a:endParaRPr lang="en-US" sz="1600" dirty="0" smtClean="0"/>
          </a:p>
          <a:p>
            <a:pPr marL="0" indent="0">
              <a:buNone/>
            </a:pPr>
            <a:r>
              <a:rPr lang="en-US" sz="1600" dirty="0"/>
              <a:t> </a:t>
            </a:r>
            <a:r>
              <a:rPr lang="en-US" sz="1600" dirty="0" smtClean="0"/>
              <a:t>       of another object.</a:t>
            </a:r>
          </a:p>
          <a:p>
            <a:endParaRPr lang="en-US" sz="1600" dirty="0" smtClean="0"/>
          </a:p>
          <a:p>
            <a:r>
              <a:rPr lang="en-US" sz="2400" dirty="0" smtClean="0"/>
              <a:t>That </a:t>
            </a:r>
            <a:r>
              <a:rPr lang="en-US" sz="2400" dirty="0"/>
              <a:t>is, each </a:t>
            </a:r>
            <a:r>
              <a:rPr lang="en-US" sz="2400" b="1" dirty="0">
                <a:solidFill>
                  <a:srgbClr val="FF0000"/>
                </a:solidFill>
              </a:rPr>
              <a:t>electron</a:t>
            </a:r>
            <a:r>
              <a:rPr lang="en-US" sz="2400" dirty="0"/>
              <a:t> </a:t>
            </a:r>
            <a:r>
              <a:rPr lang="en-US" sz="2400" b="1" dirty="0">
                <a:solidFill>
                  <a:srgbClr val="FF0000"/>
                </a:solidFill>
              </a:rPr>
              <a:t>has a negative charge</a:t>
            </a:r>
            <a:r>
              <a:rPr lang="en-US" sz="2400" dirty="0"/>
              <a:t>, and </a:t>
            </a:r>
            <a:r>
              <a:rPr lang="en-US" sz="2400" dirty="0" smtClean="0"/>
              <a:t>each </a:t>
            </a:r>
            <a:r>
              <a:rPr lang="en-US" sz="2400" b="1" dirty="0" smtClean="0">
                <a:solidFill>
                  <a:srgbClr val="00B050"/>
                </a:solidFill>
              </a:rPr>
              <a:t>proton </a:t>
            </a:r>
            <a:r>
              <a:rPr lang="en-US" sz="2400" b="1" dirty="0">
                <a:solidFill>
                  <a:srgbClr val="00B050"/>
                </a:solidFill>
              </a:rPr>
              <a:t>a positive charge</a:t>
            </a:r>
            <a:r>
              <a:rPr lang="en-US" sz="2400" dirty="0"/>
              <a:t>. In </a:t>
            </a:r>
            <a:r>
              <a:rPr lang="en-US" sz="2400" b="1" dirty="0">
                <a:solidFill>
                  <a:srgbClr val="00B0F0"/>
                </a:solidFill>
              </a:rPr>
              <a:t>equal numbers </a:t>
            </a:r>
            <a:r>
              <a:rPr lang="en-US" sz="2400" dirty="0"/>
              <a:t>within an atom, they counteract each other’s </a:t>
            </a:r>
            <a:r>
              <a:rPr lang="en-US" sz="2400" dirty="0" smtClean="0"/>
              <a:t>presence so </a:t>
            </a:r>
            <a:r>
              <a:rPr lang="en-US" sz="2400" dirty="0"/>
              <a:t>that the </a:t>
            </a:r>
            <a:r>
              <a:rPr lang="en-US" sz="2400" b="1" dirty="0">
                <a:solidFill>
                  <a:srgbClr val="FF0000"/>
                </a:solidFill>
              </a:rPr>
              <a:t>net charge within the atom is zero.</a:t>
            </a:r>
            <a:endParaRPr lang="ar-IQ" sz="2400" b="1" u="sng" dirty="0">
              <a:solidFill>
                <a:srgbClr val="FF0000"/>
              </a:solidFill>
            </a:endParaRPr>
          </a:p>
        </p:txBody>
      </p:sp>
    </p:spTree>
    <p:extLst>
      <p:ext uri="{BB962C8B-B14F-4D97-AF65-F5344CB8AC3E}">
        <p14:creationId xmlns:p14="http://schemas.microsoft.com/office/powerpoint/2010/main" val="3275638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a:bodyPr>
          <a:lstStyle/>
          <a:p>
            <a:r>
              <a:rPr lang="en-US" dirty="0"/>
              <a:t>That is, each </a:t>
            </a:r>
            <a:r>
              <a:rPr lang="en-US" b="1" dirty="0">
                <a:solidFill>
                  <a:srgbClr val="FF0000"/>
                </a:solidFill>
              </a:rPr>
              <a:t>electron</a:t>
            </a:r>
            <a:r>
              <a:rPr lang="en-US" dirty="0"/>
              <a:t> </a:t>
            </a:r>
            <a:r>
              <a:rPr lang="en-US" b="1" dirty="0">
                <a:solidFill>
                  <a:srgbClr val="FF0000"/>
                </a:solidFill>
              </a:rPr>
              <a:t>has a negative charge</a:t>
            </a:r>
            <a:r>
              <a:rPr lang="en-US" dirty="0"/>
              <a:t>, and each </a:t>
            </a:r>
            <a:r>
              <a:rPr lang="en-US" b="1" dirty="0">
                <a:solidFill>
                  <a:srgbClr val="00B050"/>
                </a:solidFill>
              </a:rPr>
              <a:t>proton a positive charge</a:t>
            </a:r>
            <a:r>
              <a:rPr lang="en-US" dirty="0"/>
              <a:t>. In </a:t>
            </a:r>
            <a:r>
              <a:rPr lang="en-US" b="1" dirty="0">
                <a:solidFill>
                  <a:srgbClr val="00B0F0"/>
                </a:solidFill>
              </a:rPr>
              <a:t>equal numbers </a:t>
            </a:r>
            <a:r>
              <a:rPr lang="en-US" dirty="0"/>
              <a:t>within an atom, they counteract each other’s presence so that the </a:t>
            </a:r>
            <a:r>
              <a:rPr lang="en-US" b="1" dirty="0">
                <a:solidFill>
                  <a:srgbClr val="FF0000"/>
                </a:solidFill>
              </a:rPr>
              <a:t>net charge within the atom is zero.</a:t>
            </a:r>
            <a:endParaRPr lang="ar-IQ" b="1" u="sng" dirty="0">
              <a:solidFill>
                <a:srgbClr val="FF0000"/>
              </a:solidFill>
            </a:endParaRPr>
          </a:p>
          <a:p>
            <a:r>
              <a:rPr lang="en-US" sz="1800" dirty="0" smtClean="0"/>
              <a:t>                                                             </a:t>
            </a:r>
          </a:p>
          <a:p>
            <a:r>
              <a:rPr lang="en-US" sz="1800" dirty="0" smtClean="0"/>
              <a:t>The </a:t>
            </a:r>
            <a:r>
              <a:rPr lang="en-US" sz="1800" dirty="0"/>
              <a:t>result of an </a:t>
            </a:r>
            <a:r>
              <a:rPr lang="en-US" b="1" dirty="0">
                <a:solidFill>
                  <a:srgbClr val="FF0000"/>
                </a:solidFill>
              </a:rPr>
              <a:t>imbalance</a:t>
            </a:r>
            <a:r>
              <a:rPr lang="en-US" dirty="0"/>
              <a:t> of this ”fluid” (electrons) between objects is called </a:t>
            </a:r>
            <a:r>
              <a:rPr lang="en-US" b="1" i="1" dirty="0">
                <a:solidFill>
                  <a:srgbClr val="FF0000"/>
                </a:solidFill>
              </a:rPr>
              <a:t>static electricity</a:t>
            </a:r>
            <a:r>
              <a:rPr lang="en-US" dirty="0"/>
              <a:t>.</a:t>
            </a:r>
          </a:p>
          <a:p>
            <a:r>
              <a:rPr lang="en-US" dirty="0"/>
              <a:t>It is called ”</a:t>
            </a:r>
            <a:r>
              <a:rPr lang="en-US" dirty="0">
                <a:solidFill>
                  <a:srgbClr val="FF0000"/>
                </a:solidFill>
              </a:rPr>
              <a:t>static</a:t>
            </a:r>
            <a:r>
              <a:rPr lang="en-US" dirty="0">
                <a:solidFill>
                  <a:srgbClr val="0070C0"/>
                </a:solidFill>
              </a:rPr>
              <a:t>” because the displaced electrons tend to remain stationary </a:t>
            </a:r>
            <a:r>
              <a:rPr lang="en-US" dirty="0"/>
              <a:t>after </a:t>
            </a:r>
            <a:r>
              <a:rPr lang="en-US" dirty="0" smtClean="0"/>
              <a:t>being moved </a:t>
            </a:r>
            <a:r>
              <a:rPr lang="en-US" dirty="0"/>
              <a:t>from one insulating material to another.</a:t>
            </a:r>
            <a:endParaRPr lang="ar-IQ" dirty="0"/>
          </a:p>
        </p:txBody>
      </p:sp>
      <p:sp>
        <p:nvSpPr>
          <p:cNvPr id="4" name="Down Arrow 3"/>
          <p:cNvSpPr/>
          <p:nvPr/>
        </p:nvSpPr>
        <p:spPr>
          <a:xfrm>
            <a:off x="4253303" y="2801257"/>
            <a:ext cx="242316"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extLst>
      <p:ext uri="{BB962C8B-B14F-4D97-AF65-F5344CB8AC3E}">
        <p14:creationId xmlns:p14="http://schemas.microsoft.com/office/powerpoint/2010/main" val="931155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1605</TotalTime>
  <Words>4274</Words>
  <Application>Microsoft Office PowerPoint</Application>
  <PresentationFormat>On-screen Show (4:3)</PresentationFormat>
  <Paragraphs>476</Paragraphs>
  <Slides>51</Slides>
  <Notes>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Lessons In Electric  and  Electronic Circuits  dr Abdulazeez Ali Mechatronic Dept. ISHIK UNIVERSITY</vt:lpstr>
      <vt:lpstr>Contents</vt:lpstr>
      <vt:lpstr>CHAPTER ONE 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Conductors, insulators, and electron flow</vt:lpstr>
      <vt:lpstr>PowerPoint Presentation</vt:lpstr>
      <vt:lpstr>3.  Basic Electrical Elements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 Kirchhoff’s Laws</vt:lpstr>
      <vt:lpstr>PowerPoint Presentation</vt:lpstr>
      <vt:lpstr>PowerPoint Presentation</vt:lpstr>
      <vt:lpstr>4.2 Series Resistance Circuit</vt:lpstr>
      <vt:lpstr>PowerPoint Presentation</vt:lpstr>
      <vt:lpstr>4.3 Parallel Resistance Circuit</vt:lpstr>
      <vt:lpstr>PowerPoint Presentation</vt:lpstr>
      <vt:lpstr>PowerPoint Presentation</vt:lpstr>
      <vt:lpstr>5. THEVENIN AND NORTON EQUIVALENT CIRCUITS Sometimes, to simplify the analysis of more complex circuits, we wish to replace voltage sources and resistor networks with an equivalent voltage source and series resistor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 ALTERNATING CURRENT CIRCUIT ANALYSIS</vt:lpstr>
      <vt:lpstr>PowerPoint Presentation</vt:lpstr>
      <vt:lpstr>PowerPoint Presentation</vt:lpstr>
      <vt:lpstr>Why  Alternating current power is used in many applications where direct current(DC) power is impractical or infeasible?</vt:lpstr>
      <vt:lpstr>PowerPoint Presentation</vt:lpstr>
      <vt:lpstr>PowerPoint Presentation</vt:lpstr>
      <vt:lpstr>PowerPoint Presentation</vt:lpstr>
      <vt:lpstr>PowerPoint Presentation</vt:lpstr>
      <vt:lpstr>PowerPoint Presentation</vt:lpstr>
      <vt:lpstr>8. POWER IN ELECTRICAL CIRCUITS</vt:lpstr>
      <vt:lpstr>PowerPoint Presentation</vt:lpstr>
      <vt:lpstr>PowerPoint Presentation</vt:lpstr>
      <vt:lpstr>9.TRANSFORMER</vt:lpstr>
      <vt:lpstr>10. IMPEDANCE MATCHING</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Lessons In Electric Circuits</dc:title>
  <dc:creator>newFUTURE</dc:creator>
  <cp:lastModifiedBy>SuperLG</cp:lastModifiedBy>
  <cp:revision>111</cp:revision>
  <dcterms:created xsi:type="dcterms:W3CDTF">2006-08-16T00:00:00Z</dcterms:created>
  <dcterms:modified xsi:type="dcterms:W3CDTF">2019-08-22T13:58:44Z</dcterms:modified>
</cp:coreProperties>
</file>